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71" r:id="rId3"/>
    <p:sldId id="338" r:id="rId4"/>
    <p:sldId id="308" r:id="rId5"/>
    <p:sldId id="277" r:id="rId6"/>
    <p:sldId id="278" r:id="rId7"/>
    <p:sldId id="269" r:id="rId8"/>
    <p:sldId id="276" r:id="rId9"/>
    <p:sldId id="317" r:id="rId10"/>
    <p:sldId id="318" r:id="rId11"/>
    <p:sldId id="372" r:id="rId12"/>
    <p:sldId id="321" r:id="rId13"/>
    <p:sldId id="279" r:id="rId14"/>
    <p:sldId id="339" r:id="rId15"/>
    <p:sldId id="283" r:id="rId16"/>
    <p:sldId id="327" r:id="rId17"/>
    <p:sldId id="328" r:id="rId18"/>
    <p:sldId id="340" r:id="rId19"/>
    <p:sldId id="267" r:id="rId20"/>
    <p:sldId id="306" r:id="rId21"/>
    <p:sldId id="348" r:id="rId22"/>
    <p:sldId id="350" r:id="rId23"/>
    <p:sldId id="352" r:id="rId24"/>
    <p:sldId id="355" r:id="rId25"/>
    <p:sldId id="357" r:id="rId26"/>
    <p:sldId id="367" r:id="rId27"/>
    <p:sldId id="366" r:id="rId28"/>
    <p:sldId id="358" r:id="rId29"/>
    <p:sldId id="289" r:id="rId30"/>
    <p:sldId id="299" r:id="rId31"/>
    <p:sldId id="345" r:id="rId32"/>
    <p:sldId id="368" r:id="rId33"/>
    <p:sldId id="300" r:id="rId34"/>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p15="http://schemas.microsoft.com/office/powerpoint/2012/main" xmlns="">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7" autoAdjust="0"/>
    <p:restoredTop sz="79747" autoAdjust="0"/>
  </p:normalViewPr>
  <p:slideViewPr>
    <p:cSldViewPr>
      <p:cViewPr varScale="1">
        <p:scale>
          <a:sx n="72" d="100"/>
          <a:sy n="72" d="100"/>
        </p:scale>
        <p:origin x="-2000" y="-112"/>
      </p:cViewPr>
      <p:guideLst>
        <p:guide orient="horz" pos="460"/>
        <p:guide orient="horz" pos="3690"/>
        <p:guide pos="499"/>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15/03/09</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みなさん、こんにちは。</a:t>
            </a:r>
            <a:endParaRPr lang="en-US" altLang="ja-JP" sz="1800" dirty="0" smtClean="0">
              <a:solidFill>
                <a:schemeClr val="tx1"/>
              </a:solidFill>
            </a:endParaRPr>
          </a:p>
          <a:p>
            <a:pPr marL="0" indent="0" algn="l">
              <a:buNone/>
            </a:pPr>
            <a:r>
              <a:rPr lang="ja-JP" altLang="en-US" sz="1800" dirty="0" smtClean="0">
                <a:solidFill>
                  <a:schemeClr val="tx1"/>
                </a:solidFill>
              </a:rPr>
              <a:t>本日は、大変すばらしい賞をいただき、また、みなさんに私たちの成果を説明する機会までいただき、大変嬉しく思います。</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Scratch</a:t>
            </a:r>
            <a:r>
              <a:rPr kumimoji="1" lang="ja-JP" altLang="en-US" baseline="0" dirty="0" smtClean="0"/>
              <a:t>では、</a:t>
            </a:r>
            <a:endParaRPr kumimoji="1" lang="en-US" altLang="ja-JP" baseline="0" dirty="0" smtClean="0"/>
          </a:p>
          <a:p>
            <a:r>
              <a:rPr kumimoji="1" lang="en-US" altLang="ja-JP" baseline="0" dirty="0" smtClean="0"/>
              <a:t>&lt;press&gt;</a:t>
            </a:r>
          </a:p>
          <a:p>
            <a:r>
              <a:rPr kumimoji="1" lang="ja-JP" altLang="en-US" baseline="0" dirty="0" smtClean="0"/>
              <a:t>一覧された命令ブロックがプログラムの命令に対応しており、</a:t>
            </a:r>
            <a:endParaRPr kumimoji="1" lang="en-US" altLang="ja-JP" baseline="0" dirty="0" smtClean="0"/>
          </a:p>
          <a:p>
            <a:r>
              <a:rPr kumimoji="1" lang="en-US" altLang="ja-JP" baseline="0" dirty="0" smtClean="0"/>
              <a:t>&lt;press&gt;</a:t>
            </a:r>
          </a:p>
          <a:p>
            <a:r>
              <a:rPr kumimoji="1" lang="ja-JP" altLang="en-US" baseline="0" dirty="0" smtClean="0"/>
              <a:t>その組み合わせでプログラムが作れます。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もちろん、日本語でもプログラミングができます。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Scratch</a:t>
            </a:r>
            <a:r>
              <a:rPr lang="ja-JP" altLang="en-US" dirty="0" smtClean="0"/>
              <a:t>は</a:t>
            </a:r>
            <a:r>
              <a:rPr lang="ja-JP" altLang="en-US" dirty="0" smtClean="0"/>
              <a:t>、</a:t>
            </a:r>
            <a:endParaRPr lang="en-US" altLang="ja-JP" dirty="0" smtClean="0"/>
          </a:p>
          <a:p>
            <a:r>
              <a:rPr lang="ja-JP" altLang="en-US" dirty="0" smtClean="0"/>
              <a:t>私が子どもたちに</a:t>
            </a:r>
            <a:r>
              <a:rPr lang="en-US" altLang="ja-JP" dirty="0" smtClean="0"/>
              <a:t>Ruby</a:t>
            </a:r>
            <a:r>
              <a:rPr lang="ja-JP" altLang="en-US" dirty="0" smtClean="0"/>
              <a:t>を教えるときに抱えていた</a:t>
            </a:r>
            <a:r>
              <a:rPr lang="en-US" altLang="ja-JP" dirty="0" smtClean="0"/>
              <a:t>3</a:t>
            </a:r>
            <a:r>
              <a:rPr lang="ja-JP" altLang="en-US" dirty="0" smtClean="0"/>
              <a:t>つの問題を見事に解決していました！</a:t>
            </a:r>
            <a:endParaRPr lang="en-US" altLang="ja-JP" dirty="0" smtClean="0"/>
          </a:p>
          <a:p>
            <a:r>
              <a:rPr lang="en-US" altLang="ja-JP" dirty="0" smtClean="0"/>
              <a:t>&lt;press&gt;</a:t>
            </a:r>
          </a:p>
          <a:p>
            <a:r>
              <a:rPr lang="ja-JP" altLang="en-US" dirty="0" smtClean="0"/>
              <a:t>「これだ！」って思いましたね。</a:t>
            </a:r>
            <a:endParaRPr lang="en-US" altLang="ja-JP" dirty="0" smtClean="0"/>
          </a:p>
          <a:p>
            <a:r>
              <a:rPr lang="en-US" altLang="ja-JP" dirty="0" smtClean="0"/>
              <a:t>Ruby</a:t>
            </a:r>
            <a:r>
              <a:rPr lang="ja-JP" altLang="en-US" dirty="0" smtClean="0"/>
              <a:t>と</a:t>
            </a:r>
            <a:r>
              <a:rPr lang="en-US" altLang="ja-JP" dirty="0" smtClean="0"/>
              <a:t>Scratch</a:t>
            </a:r>
            <a:r>
              <a:rPr lang="ja-JP" altLang="en-US" dirty="0" smtClean="0"/>
              <a:t>を合わせたようなものを作ればいいんだ！と、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そして、私はスモウルビーを作りました</a:t>
            </a:r>
            <a:r>
              <a:rPr lang="ja-JP" altLang="en-US" dirty="0" smtClean="0"/>
              <a:t>！</a:t>
            </a:r>
            <a:endParaRPr lang="en-US" altLang="ja-JP" dirty="0" smtClean="0"/>
          </a:p>
          <a:p>
            <a:endParaRPr lang="en-US" altLang="ja-JP" dirty="0" smtClean="0"/>
          </a:p>
          <a:p>
            <a:r>
              <a:rPr lang="ja-JP" altLang="en-US" dirty="0" smtClean="0"/>
              <a:t>（それでは、実際にスモウルビーを見ていただきたいと思います！）</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スモウルビーは</a:t>
            </a:r>
            <a:r>
              <a:rPr lang="en-US" altLang="ja-JP" dirty="0" smtClean="0"/>
              <a:t>Scratch</a:t>
            </a:r>
            <a:r>
              <a:rPr lang="ja-JP" altLang="en-US" dirty="0" smtClean="0"/>
              <a:t>のような機能を持ち、なおかつ、</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命令ブロックを</a:t>
            </a:r>
            <a:r>
              <a:rPr kumimoji="1" lang="en-US" altLang="ja-JP" dirty="0" smtClean="0"/>
              <a:t>Ruby</a:t>
            </a:r>
            <a:r>
              <a:rPr kumimoji="1" lang="ja-JP" altLang="en-US" dirty="0" smtClean="0"/>
              <a:t>のプログラムに変換できたり、</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その逆の、</a:t>
            </a:r>
            <a:r>
              <a:rPr lang="en-US" altLang="ja-JP" dirty="0" smtClean="0"/>
              <a:t>Ruby</a:t>
            </a:r>
            <a:r>
              <a:rPr lang="ja-JP" altLang="en-US" dirty="0" smtClean="0"/>
              <a:t>のプログラムを命令ブロックに変換することもできます。</a:t>
            </a:r>
            <a:endParaRPr lang="en-US" altLang="ja-JP" dirty="0" smtClean="0"/>
          </a:p>
          <a:p>
            <a:r>
              <a:rPr lang="ja-JP" altLang="en-US" dirty="0" smtClean="0"/>
              <a:t>これは他のビジュアルプログラミングエディタにはない、スモウルビーの特徴のひとつです。</a:t>
            </a:r>
            <a:endParaRPr lang="en-US" altLang="ja-JP" dirty="0" smtClean="0"/>
          </a:p>
          <a:p>
            <a:endParaRPr lang="en-US" altLang="ja-JP" dirty="0" smtClean="0"/>
          </a:p>
          <a:p>
            <a:r>
              <a:rPr lang="ja-JP" altLang="en-US" dirty="0" smtClean="0"/>
              <a:t>この機能により、命令ブロックでのプログラミングから、</a:t>
            </a:r>
            <a:r>
              <a:rPr lang="en-US" altLang="ja-JP" dirty="0" smtClean="0"/>
              <a:t>Ruby</a:t>
            </a:r>
            <a:r>
              <a:rPr lang="ja-JP" altLang="en-US" dirty="0" smtClean="0"/>
              <a:t>のコードを直接入力するプログラミングへスムーズに移行できます。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さて、そのスモウルビーですが、</a:t>
            </a:r>
            <a:r>
              <a:rPr lang="en-US" altLang="ja-JP" dirty="0" smtClean="0"/>
              <a:t>Ruby</a:t>
            </a:r>
            <a:r>
              <a:rPr lang="ja-JP" altLang="en-US" dirty="0" smtClean="0"/>
              <a:t>アソシエーションさまの助成事業の支援を受けて、昨年の２月頃に公開できました。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すると、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島根県松江市の全市立中学校で、</a:t>
            </a:r>
            <a:endParaRPr kumimoji="1" lang="en-US" altLang="ja-JP" dirty="0" smtClean="0"/>
          </a:p>
          <a:p>
            <a:r>
              <a:rPr kumimoji="1" lang="en-US" altLang="ja-JP" dirty="0" smtClean="0"/>
              <a:t>2016</a:t>
            </a:r>
            <a:r>
              <a:rPr kumimoji="1" lang="ja-JP" altLang="en-US" baseline="0" dirty="0" smtClean="0"/>
              <a:t>年度からスモウルビーを使って</a:t>
            </a:r>
            <a:r>
              <a:rPr kumimoji="1" lang="en-US" altLang="ja-JP" baseline="0" dirty="0" smtClean="0"/>
              <a:t>Ruby</a:t>
            </a:r>
            <a:r>
              <a:rPr kumimoji="1" lang="ja-JP" altLang="en-US" baseline="0" dirty="0" smtClean="0"/>
              <a:t>の授業が行われることになりました</a:t>
            </a:r>
            <a:r>
              <a:rPr kumimoji="1" lang="en-US" altLang="ja-JP" baseline="0" dirty="0" smtClean="0"/>
              <a:t> v</a:t>
            </a:r>
          </a:p>
          <a:p>
            <a:r>
              <a:rPr kumimoji="1" lang="ja-JP" altLang="en-US" baseline="0" dirty="0" smtClean="0"/>
              <a:t>つまり、近い将来、松江市内の子どもたちは、みんな</a:t>
            </a:r>
            <a:r>
              <a:rPr kumimoji="1" lang="en-US" altLang="ja-JP" baseline="0" dirty="0" smtClean="0"/>
              <a:t>Ruby</a:t>
            </a:r>
            <a:r>
              <a:rPr kumimoji="1" lang="ja-JP" altLang="en-US" baseline="0" dirty="0" smtClean="0"/>
              <a:t>使いになるわけです</a:t>
            </a:r>
            <a:r>
              <a:rPr kumimoji="1" lang="ja-JP" altLang="en-US" baseline="0" dirty="0" smtClean="0"/>
              <a:t>ね</a:t>
            </a:r>
            <a:r>
              <a:rPr kumimoji="1" lang="en-US" altLang="ja-JP" baseline="0" dirty="0" smtClean="0"/>
              <a:t>www</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そして、もうひとつの成果は、昨年の４月に私たちが</a:t>
            </a:r>
            <a:r>
              <a:rPr lang="en-US" altLang="ja-JP" dirty="0" smtClean="0"/>
              <a:t>Ruby</a:t>
            </a:r>
            <a:r>
              <a:rPr lang="ja-JP" altLang="en-US" dirty="0" smtClean="0"/>
              <a:t>プログラミング少年団という任意団体を作ったことです。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この団体は、</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早速ですが、</a:t>
            </a:r>
            <a:r>
              <a:rPr lang="ja-JP" altLang="en-US" sz="1800" dirty="0" smtClean="0">
                <a:solidFill>
                  <a:schemeClr val="tx1"/>
                </a:solidFill>
              </a:rPr>
              <a:t>小学生</a:t>
            </a:r>
            <a:r>
              <a:rPr lang="en-US" altLang="ja-JP" sz="1800" dirty="0" smtClean="0">
                <a:solidFill>
                  <a:schemeClr val="tx1"/>
                </a:solidFill>
              </a:rPr>
              <a:t>3</a:t>
            </a:r>
            <a:r>
              <a:rPr lang="ja-JP" altLang="en-US" sz="1800" dirty="0" smtClean="0">
                <a:solidFill>
                  <a:schemeClr val="tx1"/>
                </a:solidFill>
              </a:rPr>
              <a:t>年生から使える</a:t>
            </a:r>
            <a:r>
              <a:rPr lang="en-US" altLang="ja-JP" sz="1800" dirty="0" smtClean="0">
                <a:solidFill>
                  <a:schemeClr val="tx1"/>
                </a:solidFill>
              </a:rPr>
              <a:t>Ruby</a:t>
            </a:r>
            <a:r>
              <a:rPr lang="ja-JP" altLang="en-US" sz="1800" dirty="0" smtClean="0">
                <a:solidFill>
                  <a:schemeClr val="tx1"/>
                </a:solidFill>
              </a:rPr>
              <a:t>のビジュアルプログラミングエディタ「スモウルビー」と、それを活用した任意団体「</a:t>
            </a:r>
            <a:r>
              <a:rPr lang="en-US" altLang="ja-JP" sz="1800" dirty="0" smtClean="0">
                <a:solidFill>
                  <a:schemeClr val="tx1"/>
                </a:solidFill>
              </a:rPr>
              <a:t>Ruby</a:t>
            </a:r>
            <a:r>
              <a:rPr lang="ja-JP" altLang="en-US" sz="1800" dirty="0" smtClean="0">
                <a:solidFill>
                  <a:schemeClr val="tx1"/>
                </a:solidFill>
              </a:rPr>
              <a:t>プログラミング少年団」について、</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一人でも多くの青少年にプログラミングの喜びを</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プログラミングを通じて青少年とネット社会との関わり方を考える組織を地域社会の中に</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を掲げて、子どもたちを対象にプログラミングを教えるための団体です。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主な活動のひとつは、「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昨年の</a:t>
            </a:r>
            <a:r>
              <a:rPr lang="en-US" altLang="ja-JP" dirty="0" smtClean="0"/>
              <a:t>5</a:t>
            </a:r>
            <a:r>
              <a:rPr lang="ja-JP" altLang="en-US" dirty="0" smtClean="0"/>
              <a:t>月から毎月開催していて、今月までで合計</a:t>
            </a:r>
            <a:r>
              <a:rPr lang="en-US" altLang="ja-JP" dirty="0" smtClean="0"/>
              <a:t>148</a:t>
            </a:r>
            <a:r>
              <a:rPr lang="ja-JP" altLang="en-US" dirty="0" smtClean="0"/>
              <a:t>人の子どもたちが参加してくれました。</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それでは、イベントの様子を写真でお伝えします。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また、昨年の</a:t>
            </a:r>
            <a:r>
              <a:rPr kumimoji="1" lang="en-US" altLang="ja-JP" dirty="0" smtClean="0"/>
              <a:t>10</a:t>
            </a:r>
            <a:r>
              <a:rPr kumimoji="1" lang="ja-JP" altLang="en-US" dirty="0" smtClean="0"/>
              <a:t>月から、毎月一回</a:t>
            </a:r>
            <a:r>
              <a:rPr kumimoji="1" lang="ja-JP" altLang="en-US" dirty="0" smtClean="0"/>
              <a:t>、</a:t>
            </a:r>
            <a:r>
              <a:rPr kumimoji="1" lang="ja-JP" altLang="en-US" dirty="0" smtClean="0"/>
              <a:t>プログラミング</a:t>
            </a:r>
            <a:r>
              <a:rPr kumimoji="1" lang="ja-JP" altLang="en-US" dirty="0" smtClean="0"/>
              <a:t>道場を</a:t>
            </a:r>
            <a:r>
              <a:rPr kumimoji="1" lang="ja-JP" altLang="en-US" dirty="0" smtClean="0"/>
              <a:t>開催しています。</a:t>
            </a:r>
            <a:endParaRPr kumimoji="1" lang="en-US" altLang="ja-JP" dirty="0" smtClean="0"/>
          </a:p>
          <a:p>
            <a:endParaRPr kumimoji="1" lang="en-US" altLang="ja-JP" dirty="0" smtClean="0"/>
          </a:p>
          <a:p>
            <a:r>
              <a:rPr kumimoji="1" lang="ja-JP" altLang="en-US" dirty="0" smtClean="0"/>
              <a:t>プログラミング道場</a:t>
            </a:r>
            <a:r>
              <a:rPr kumimoji="1" lang="ja-JP" altLang="en-US" dirty="0" smtClean="0"/>
              <a:t>は</a:t>
            </a:r>
            <a:r>
              <a:rPr kumimoji="1" lang="ja-JP" altLang="en-US" dirty="0" smtClean="0"/>
              <a:t>、プログラミングを体験した子どもたちがステップアップするための無料のプログラミング教室です。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私たちの主な活動は、これらのプログラミング教室なのですが、</a:t>
            </a:r>
            <a:endParaRPr lang="en-US" altLang="ja-JP" dirty="0" smtClean="0"/>
          </a:p>
          <a:p>
            <a:r>
              <a:rPr lang="ja-JP" altLang="en-US" dirty="0" smtClean="0"/>
              <a:t>将来的には、プログラミング少年団の取り組みを日本全国に拡げ、野球</a:t>
            </a:r>
            <a:r>
              <a:rPr lang="ja-JP" altLang="en-US" dirty="0"/>
              <a:t>やサッカーのスポーツ</a:t>
            </a:r>
            <a:r>
              <a:rPr lang="ja-JP" altLang="en-US" dirty="0" smtClean="0"/>
              <a:t>少年団の</a:t>
            </a:r>
            <a:r>
              <a:rPr lang="ja-JP" altLang="en-US" dirty="0"/>
              <a:t>ように</a:t>
            </a:r>
            <a:r>
              <a:rPr lang="ja-JP" altLang="en-US" dirty="0" smtClean="0"/>
              <a:t>、</a:t>
            </a:r>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r>
              <a:rPr lang="ja-JP" altLang="en-US" dirty="0" smtClean="0"/>
              <a:t>、</a:t>
            </a:r>
            <a:endParaRPr lang="ja-JP" altLang="en-US" dirty="0"/>
          </a:p>
          <a:p>
            <a:r>
              <a:rPr lang="ja-JP" altLang="en-US" dirty="0" smtClean="0"/>
              <a:t>そんな団体にしたいと考えて</a:t>
            </a:r>
            <a:r>
              <a:rPr lang="ja-JP" altLang="en-US" dirty="0"/>
              <a:t>います</a:t>
            </a:r>
            <a:r>
              <a:rPr lang="ja-JP" altLang="en-US" dirty="0" smtClean="0"/>
              <a:t>。</a:t>
            </a:r>
            <a:endParaRPr lang="en-US" altLang="ja-JP" dirty="0" smtClean="0"/>
          </a:p>
          <a:p>
            <a:r>
              <a:rPr lang="ja-JP" altLang="en-US" dirty="0" smtClean="0"/>
              <a:t>以上が、</a:t>
            </a:r>
            <a:r>
              <a:rPr lang="en-US" altLang="ja-JP" dirty="0" smtClean="0"/>
              <a:t>Ruby</a:t>
            </a:r>
            <a:r>
              <a:rPr lang="ja-JP" altLang="en-US" dirty="0" smtClean="0"/>
              <a:t>プログラミング少年団の説明になります。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まとめです。</a:t>
            </a:r>
            <a:endParaRPr lang="en-US" altLang="ja-JP" dirty="0" smtClean="0"/>
          </a:p>
          <a:p>
            <a:r>
              <a:rPr lang="en-US" altLang="ja-JP" dirty="0" smtClean="0"/>
              <a:t>&lt;press&gt;</a:t>
            </a:r>
          </a:p>
          <a:p>
            <a:r>
              <a:rPr lang="ja-JP" altLang="en-US" dirty="0" smtClean="0"/>
              <a:t>本日は、</a:t>
            </a:r>
            <a:r>
              <a:rPr lang="en-US" altLang="ja-JP" dirty="0" smtClean="0"/>
              <a:t>Scratch</a:t>
            </a:r>
            <a:r>
              <a:rPr lang="ja-JP" altLang="en-US" dirty="0" smtClean="0"/>
              <a:t>と</a:t>
            </a:r>
            <a:r>
              <a:rPr lang="en-US" altLang="ja-JP" dirty="0" smtClean="0"/>
              <a:t>Ruby</a:t>
            </a:r>
            <a:r>
              <a:rPr lang="ja-JP" altLang="en-US" dirty="0" smtClean="0"/>
              <a:t>を合わせた機能を持った「スモウルビー」と、</a:t>
            </a:r>
            <a:endParaRPr lang="en-US" altLang="ja-JP" dirty="0" smtClean="0"/>
          </a:p>
          <a:p>
            <a:r>
              <a:rPr lang="en-US" altLang="ja-JP" dirty="0" smtClean="0"/>
              <a:t>&lt;press&gt;</a:t>
            </a:r>
          </a:p>
          <a:p>
            <a:r>
              <a:rPr lang="en-US" altLang="ja-JP" dirty="0" smtClean="0"/>
              <a:t>Ruby</a:t>
            </a:r>
            <a:r>
              <a:rPr lang="ja-JP" altLang="en-US" dirty="0" smtClean="0"/>
              <a:t>を対象としたスポーツ少年団を目指している「</a:t>
            </a:r>
            <a:r>
              <a:rPr lang="en-US" altLang="ja-JP" dirty="0" smtClean="0"/>
              <a:t>Ruby</a:t>
            </a:r>
            <a:r>
              <a:rPr lang="ja-JP" altLang="en-US" dirty="0" smtClean="0"/>
              <a:t>プログラミング少年団」について説明しました。</a:t>
            </a:r>
            <a:endParaRPr lang="en-US" altLang="ja-JP" dirty="0" smtClean="0"/>
          </a:p>
          <a:p>
            <a:endParaRPr lang="en-US" altLang="ja-JP" dirty="0" smtClean="0"/>
          </a:p>
          <a:p>
            <a:r>
              <a:rPr lang="ja-JP" altLang="en-US" dirty="0" smtClean="0"/>
              <a:t>最後に、</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Ruby</a:t>
            </a:r>
            <a:r>
              <a:rPr lang="ja-JP" altLang="en-US" baseline="0" dirty="0" smtClean="0"/>
              <a:t>プログラミング少年団</a:t>
            </a:r>
            <a:r>
              <a:rPr lang="en-US" altLang="ja-JP" baseline="0" dirty="0" smtClean="0"/>
              <a:t> </a:t>
            </a:r>
            <a:r>
              <a:rPr lang="ja-JP" altLang="en-US" baseline="0" dirty="0" smtClean="0"/>
              <a:t>団長の高尾が説明します。よろしくお願いします。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また、あらたな問題に直面したときにその問題を解決するための道具を自分で作り出すことができる。</a:t>
            </a:r>
            <a:endParaRPr kumimoji="1" lang="en-US" altLang="ja-JP" dirty="0" smtClean="0"/>
          </a:p>
          <a:p>
            <a:r>
              <a:rPr kumimoji="1" lang="ja-JP" altLang="en-US" dirty="0" smtClean="0"/>
              <a:t>このような価値観はこの場におられる皆さんには共感していただけるのではないでしょうか。</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Ruby</a:t>
            </a:r>
            <a:r>
              <a:rPr kumimoji="1" lang="ja-JP" altLang="en-US" dirty="0" smtClean="0"/>
              <a:t>は、問題を解決するための汎用的で強力なツールです。</a:t>
            </a:r>
            <a:endParaRPr kumimoji="1" lang="en-US" altLang="ja-JP" dirty="0" smtClean="0"/>
          </a:p>
          <a:p>
            <a:r>
              <a:rPr kumimoji="1" lang="ja-JP" altLang="en-US" dirty="0" smtClean="0"/>
              <a:t>私たちはこの最高のツールを子ども達に授けたい、という想いで今後も活動に取り組んでいきます。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私は</a:t>
            </a:r>
            <a:r>
              <a:rPr kumimoji="1" lang="ja-JP" altLang="en-US" dirty="0" smtClean="0"/>
              <a:t>、</a:t>
            </a:r>
            <a:r>
              <a:rPr kumimoji="1" lang="en-US" altLang="ja-JP" dirty="0" smtClean="0"/>
              <a:t>6</a:t>
            </a:r>
            <a:r>
              <a:rPr kumimoji="1" lang="ja-JP" altLang="en-US" dirty="0" smtClean="0"/>
              <a:t>年前から、</a:t>
            </a:r>
            <a:r>
              <a:rPr kumimoji="1" lang="ja-JP" altLang="en-US" dirty="0" smtClean="0"/>
              <a:t>島根県</a:t>
            </a:r>
            <a:r>
              <a:rPr kumimoji="1" lang="ja-JP" altLang="en-US" smtClean="0"/>
              <a:t>松江市</a:t>
            </a:r>
            <a:r>
              <a:rPr kumimoji="1" lang="ja-JP" altLang="en-US" smtClean="0"/>
              <a:t>で中学生</a:t>
            </a:r>
            <a:r>
              <a:rPr kumimoji="1" lang="ja-JP" altLang="en-US" dirty="0" smtClean="0"/>
              <a:t>に</a:t>
            </a:r>
            <a:r>
              <a:rPr kumimoji="1" lang="en-US" altLang="ja-JP" dirty="0" smtClean="0"/>
              <a:t>Ruby</a:t>
            </a:r>
            <a:r>
              <a:rPr kumimoji="1" lang="ja-JP" altLang="en-US" dirty="0" smtClean="0"/>
              <a:t>を</a:t>
            </a:r>
            <a:r>
              <a:rPr kumimoji="1" lang="ja-JP" altLang="en-US" dirty="0" smtClean="0"/>
              <a:t>教え</a:t>
            </a:r>
            <a:r>
              <a:rPr kumimoji="1" lang="ja-JP" altLang="en-US" dirty="0" smtClean="0"/>
              <a:t>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これまで</a:t>
            </a:r>
            <a:r>
              <a:rPr lang="en-US" altLang="ja-JP" dirty="0" smtClean="0"/>
              <a:t>200</a:t>
            </a:r>
            <a:r>
              <a:rPr lang="ja-JP" altLang="en-US" dirty="0" smtClean="0"/>
              <a:t>人以上の中学生に</a:t>
            </a:r>
            <a:r>
              <a:rPr lang="en-US" altLang="ja-JP" dirty="0" smtClean="0"/>
              <a:t>Ruby</a:t>
            </a:r>
            <a:r>
              <a:rPr lang="ja-JP" altLang="en-US" dirty="0" smtClean="0"/>
              <a:t>を教えてきたのですが、はじめてプログラミングを</a:t>
            </a:r>
            <a:r>
              <a:rPr lang="ja-JP" altLang="en-US" baseline="0" dirty="0" smtClean="0"/>
              <a:t>学ぶ子どもたちにとって、</a:t>
            </a:r>
            <a:r>
              <a:rPr lang="en-US" altLang="ja-JP" baseline="0" dirty="0" smtClean="0"/>
              <a:t>Ruby</a:t>
            </a:r>
            <a:r>
              <a:rPr lang="ja-JP" altLang="en-US" baseline="0" dirty="0" smtClean="0"/>
              <a:t>はどうだったかというと、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baseline="0" dirty="0" smtClean="0"/>
              <a:t>実はちょっと難しかったようです</a:t>
            </a:r>
            <a:r>
              <a:rPr lang="en-US" altLang="ja-JP" baseline="0" dirty="0" smtClean="0"/>
              <a:t>…</a:t>
            </a:r>
          </a:p>
          <a:p>
            <a:r>
              <a:rPr lang="ja-JP" altLang="en-US" baseline="0" dirty="0" smtClean="0"/>
              <a:t>その理由は、</a:t>
            </a:r>
            <a:endParaRPr lang="en-US" altLang="ja-JP" baseline="0" dirty="0" smtClean="0"/>
          </a:p>
          <a:p>
            <a:r>
              <a:rPr lang="en-US" altLang="ja-JP" baseline="0" dirty="0" smtClean="0"/>
              <a:t>&lt;press&gt;</a:t>
            </a:r>
          </a:p>
          <a:p>
            <a:r>
              <a:rPr lang="ja-JP" altLang="en-US" baseline="0" dirty="0" smtClean="0"/>
              <a:t>タイピング。特に大なりとか小なりとかの記号は入力が難しいようです。</a:t>
            </a:r>
            <a:endParaRPr lang="en-US" altLang="ja-JP" baseline="0" dirty="0" smtClean="0"/>
          </a:p>
          <a:p>
            <a:r>
              <a:rPr lang="en-US" altLang="ja-JP" baseline="0" dirty="0" smtClean="0"/>
              <a:t>&lt;press&gt;</a:t>
            </a:r>
          </a:p>
          <a:p>
            <a:r>
              <a:rPr lang="ja-JP" altLang="en-US" baseline="0" dirty="0" smtClean="0"/>
              <a:t>次に英語。</a:t>
            </a:r>
            <a:r>
              <a:rPr lang="en-US" altLang="ja-JP" baseline="0" dirty="0" smtClean="0"/>
              <a:t>if </a:t>
            </a:r>
            <a:r>
              <a:rPr lang="ja-JP" altLang="en-US" baseline="0" dirty="0" smtClean="0"/>
              <a:t>とか</a:t>
            </a:r>
            <a:r>
              <a:rPr lang="en-US" altLang="ja-JP" baseline="0" dirty="0" smtClean="0"/>
              <a:t> do </a:t>
            </a:r>
            <a:r>
              <a:rPr lang="ja-JP" altLang="en-US" baseline="0" dirty="0" smtClean="0"/>
              <a:t>とか</a:t>
            </a:r>
            <a:r>
              <a:rPr lang="en-US" altLang="ja-JP" baseline="0" dirty="0" smtClean="0"/>
              <a:t> move </a:t>
            </a:r>
            <a:r>
              <a:rPr lang="ja-JP" altLang="en-US" baseline="0" dirty="0" smtClean="0"/>
              <a:t>とか、私たちが簡単そうだと思う英語でもかなり抵抗があるようです。</a:t>
            </a:r>
            <a:endParaRPr lang="en-US" altLang="ja-JP" baseline="0" dirty="0" smtClean="0"/>
          </a:p>
          <a:p>
            <a:r>
              <a:rPr lang="en-US" altLang="ja-JP" baseline="0" dirty="0" smtClean="0"/>
              <a:t>&lt;press&gt;</a:t>
            </a:r>
          </a:p>
          <a:p>
            <a:r>
              <a:rPr lang="ja-JP" altLang="en-US" baseline="0" dirty="0" smtClean="0"/>
              <a:t>最後は、</a:t>
            </a:r>
            <a:r>
              <a:rPr lang="en-US" altLang="ja-JP" baseline="0" dirty="0" smtClean="0"/>
              <a:t>Ruby</a:t>
            </a:r>
            <a:r>
              <a:rPr lang="ja-JP" altLang="en-US" baseline="0" dirty="0" smtClean="0"/>
              <a:t>の文法やライブラリの</a:t>
            </a:r>
            <a:r>
              <a:rPr lang="en-US" altLang="ja-JP" baseline="0" dirty="0" smtClean="0"/>
              <a:t>API</a:t>
            </a:r>
            <a:r>
              <a:rPr lang="ja-JP" altLang="en-US" baseline="0" dirty="0" smtClean="0"/>
              <a:t>。子どもたちはそれらを知りません。何度も何度もやり方を聞いてくれるのですが、教えてもらったことしかできません。</a:t>
            </a:r>
            <a:endParaRPr lang="en-US" altLang="ja-JP" baseline="0" dirty="0" smtClean="0"/>
          </a:p>
          <a:p>
            <a:endParaRPr lang="en-US" altLang="ja-JP" baseline="0" dirty="0" smtClean="0"/>
          </a:p>
          <a:p>
            <a:r>
              <a:rPr lang="ja-JP" altLang="en-US" baseline="0" dirty="0" smtClean="0"/>
              <a:t>プログラミングは楽しんでいましたが、残念なことに、自宅でも継続して</a:t>
            </a:r>
            <a:r>
              <a:rPr lang="en-US" altLang="ja-JP" baseline="0" dirty="0" smtClean="0"/>
              <a:t>Ruby</a:t>
            </a:r>
            <a:r>
              <a:rPr lang="ja-JP" altLang="en-US" baseline="0" dirty="0" smtClean="0"/>
              <a:t>を使ってみるという子どもは少なかったように思います。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私の周りではそんな状況だったのですが、</a:t>
            </a:r>
            <a:r>
              <a:rPr lang="en-US" altLang="ja-JP" dirty="0" smtClean="0"/>
              <a:t>1</a:t>
            </a:r>
            <a:r>
              <a:rPr lang="ja-JP" altLang="en-US" dirty="0" smtClean="0"/>
              <a:t>年前くらいから子供向けのプログラミング教育が世界中で盛り上がってきました。</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私にとっては難しいプログラミング教室が世界中でたくさん開催されているのはどうしてなのか？</a:t>
            </a:r>
            <a:endParaRPr kumimoji="1" lang="en-US" altLang="ja-JP" dirty="0" smtClean="0"/>
          </a:p>
          <a:p>
            <a:r>
              <a:rPr kumimoji="1" lang="en-US" altLang="ja-JP" dirty="0" smtClean="0"/>
              <a:t>&lt;press&gt;</a:t>
            </a:r>
          </a:p>
          <a:p>
            <a:r>
              <a:rPr kumimoji="1" lang="ja-JP" altLang="en-US" dirty="0" smtClean="0"/>
              <a:t>それは、すばらしい教材とツールがあるからです。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そう、</a:t>
            </a:r>
            <a:r>
              <a:rPr lang="en-US" altLang="ja-JP" dirty="0" smtClean="0"/>
              <a:t>Scratch</a:t>
            </a:r>
            <a:r>
              <a:rPr lang="ja-JP" altLang="en-US" dirty="0" smtClean="0"/>
              <a:t>があるからです。</a:t>
            </a:r>
            <a:endParaRPr lang="en-US" altLang="ja-JP" dirty="0" smtClean="0"/>
          </a:p>
          <a:p>
            <a:endParaRPr lang="en-US" altLang="ja-JP" dirty="0" smtClean="0"/>
          </a:p>
          <a:p>
            <a:r>
              <a:rPr lang="en-US" altLang="ja-JP" dirty="0" smtClean="0"/>
              <a:t>Scratch</a:t>
            </a:r>
            <a:r>
              <a:rPr lang="ja-JP" altLang="en-US" dirty="0" smtClean="0"/>
              <a:t>は</a:t>
            </a:r>
            <a:r>
              <a:rPr lang="en-US" altLang="ja-JP" dirty="0" smtClean="0"/>
              <a:t>MIT</a:t>
            </a:r>
            <a:r>
              <a:rPr lang="ja-JP" altLang="en-US" dirty="0" smtClean="0"/>
              <a:t>が開発しているビジュアルプログラミング言語で、</a:t>
            </a:r>
            <a:endParaRPr lang="en-US" altLang="ja-JP" dirty="0" smtClean="0"/>
          </a:p>
          <a:p>
            <a:r>
              <a:rPr lang="ja-JP" altLang="en-US" dirty="0" smtClean="0"/>
              <a:t>ユーザは全世界で</a:t>
            </a:r>
            <a:r>
              <a:rPr lang="en-US" altLang="ja-JP" dirty="0" smtClean="0"/>
              <a:t>520</a:t>
            </a:r>
            <a:r>
              <a:rPr lang="ja-JP" altLang="en-US" dirty="0" smtClean="0"/>
              <a:t>万人以上、</a:t>
            </a:r>
            <a:endParaRPr lang="en-US" altLang="ja-JP" dirty="0" smtClean="0"/>
          </a:p>
          <a:p>
            <a:r>
              <a:rPr lang="ja-JP" altLang="en-US" dirty="0" smtClean="0"/>
              <a:t>日本の小中学生向けのプログラミング教室では最も多く利用されています。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15/03/09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KIDS,</a:t>
            </a:r>
            <a:b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RUBY,</a:t>
            </a:r>
            <a:b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FUN!</a:t>
            </a:r>
            <a:endParaRPr kumimoji="1" lang="ja-JP" altLang="en-US" sz="11500" dirty="0">
              <a:ln>
                <a:solidFill>
                  <a:schemeClr val="bg1"/>
                </a:solidFill>
              </a:ln>
              <a:effectLst>
                <a:outerShdw blurRad="50800" dist="88900" dir="2700000" algn="tl" rotWithShape="0">
                  <a:prstClr val="black">
                    <a:alpha val="40000"/>
                  </a:prstClr>
                </a:outerShdw>
              </a:effectLst>
              <a:latin typeface="Arial Black"/>
              <a:cs typeface="Arial Black"/>
            </a:endParaRPr>
          </a:p>
        </p:txBody>
      </p:sp>
      <p:sp>
        <p:nvSpPr>
          <p:cNvPr id="6" name="テキスト ボックス 5"/>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団長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第７回フクオカ</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大賞</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 2015</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/3/10</a:t>
            </a:r>
            <a:endParaRPr kumimoji="1" lang="ja-JP" altLang="en-US" sz="1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747713" y="3384000"/>
            <a:ext cx="7424737" cy="2585323"/>
          </a:xfrm>
          <a:prstGeom prst="rect">
            <a:avLst/>
          </a:prstGeom>
          <a:noFill/>
          <a:ln w="25400">
            <a:noFill/>
          </a:ln>
        </p:spPr>
        <p:txBody>
          <a:bodyPr wrap="square" rtlCol="0">
            <a:spAutoFit/>
          </a:bodyPr>
          <a:lstStyle/>
          <a:p>
            <a:pPr algn="r"/>
            <a:r>
              <a:rPr lang="ja-JP" altLang="en-US" sz="5400" dirty="0" smtClean="0">
                <a:ln w="25400">
                  <a:solidFill>
                    <a:schemeClr val="tx1"/>
                  </a:solidFill>
                </a:ln>
                <a:solidFill>
                  <a:srgbClr val="FF6432"/>
                </a:solidFill>
              </a:rPr>
              <a:t>命</a:t>
            </a:r>
            <a:r>
              <a:rPr lang="ja-JP" altLang="en-US" sz="5400" dirty="0" smtClean="0">
                <a:ln w="25400">
                  <a:solidFill>
                    <a:schemeClr val="tx1"/>
                  </a:solidFill>
                </a:ln>
              </a:rPr>
              <a:t>令ブロックの</a:t>
            </a:r>
            <a:endParaRPr lang="en-US" altLang="ja-JP" sz="5400" dirty="0" smtClean="0">
              <a:ln w="25400">
                <a:solidFill>
                  <a:schemeClr val="tx1"/>
                </a:solidFill>
              </a:ln>
            </a:endParaRPr>
          </a:p>
          <a:p>
            <a:pPr algn="r"/>
            <a:r>
              <a:rPr lang="ja-JP" altLang="en-US" sz="5400" dirty="0" smtClean="0">
                <a:ln w="25400">
                  <a:solidFill>
                    <a:schemeClr val="tx1"/>
                  </a:solidFill>
                </a:ln>
              </a:rPr>
              <a:t>組み合わせ</a:t>
            </a:r>
            <a:endParaRPr lang="en-US" altLang="ja-JP" sz="5400" dirty="0" smtClean="0">
              <a:ln w="25400">
                <a:solidFill>
                  <a:schemeClr val="tx1"/>
                </a:solidFill>
              </a:ln>
            </a:endParaRPr>
          </a:p>
          <a:p>
            <a:pPr algn="r"/>
            <a:r>
              <a:rPr lang="en-US" altLang="ja-JP" sz="5400" dirty="0" smtClean="0">
                <a:ln w="25400">
                  <a:solidFill>
                    <a:schemeClr val="tx1"/>
                  </a:solidFill>
                </a:ln>
                <a:solidFill>
                  <a:srgbClr val="FF6432"/>
                </a:solidFill>
              </a:rPr>
              <a:t>= </a:t>
            </a:r>
            <a:r>
              <a:rPr lang="ja-JP" altLang="en-US" sz="5400" dirty="0" smtClean="0">
                <a:ln w="25400">
                  <a:solidFill>
                    <a:schemeClr val="tx1"/>
                  </a:solidFill>
                </a:ln>
                <a:solidFill>
                  <a:srgbClr val="FF6432"/>
                </a:solidFill>
              </a:rPr>
              <a:t>プログラム</a:t>
            </a:r>
            <a:endParaRPr lang="en-US" altLang="ja-JP" sz="8800" dirty="0">
              <a:ln w="25400">
                <a:solidFill>
                  <a:schemeClr val="tx1"/>
                </a:solidFill>
              </a:ln>
              <a:solidFill>
                <a:srgbClr val="FF6432"/>
              </a:solidFill>
            </a:endParaRPr>
          </a:p>
        </p:txBody>
      </p:sp>
      <p:sp>
        <p:nvSpPr>
          <p:cNvPr id="17" name="テキスト ボックス 16"/>
          <p:cNvSpPr txBox="1"/>
          <p:nvPr/>
        </p:nvSpPr>
        <p:spPr>
          <a:xfrm>
            <a:off x="717658" y="684673"/>
            <a:ext cx="6554342" cy="1754327"/>
          </a:xfrm>
          <a:prstGeom prst="rect">
            <a:avLst/>
          </a:prstGeom>
          <a:noFill/>
          <a:ln w="25400">
            <a:noFill/>
          </a:ln>
        </p:spPr>
        <p:txBody>
          <a:bodyPr wrap="square" rtlCol="0">
            <a:spAutoFit/>
          </a:bodyPr>
          <a:lstStyle/>
          <a:p>
            <a:r>
              <a:rPr lang="ja-JP" altLang="en-US" sz="5400" dirty="0" smtClean="0">
                <a:ln w="25400">
                  <a:solidFill>
                    <a:schemeClr val="tx1"/>
                  </a:solidFill>
                </a:ln>
                <a:solidFill>
                  <a:srgbClr val="FF6432"/>
                </a:solidFill>
              </a:rPr>
              <a:t>命</a:t>
            </a:r>
            <a:r>
              <a:rPr lang="ja-JP" altLang="en-US" sz="5400" dirty="0" smtClean="0">
                <a:ln w="25400">
                  <a:solidFill>
                    <a:schemeClr val="tx1"/>
                  </a:solidFill>
                </a:ln>
              </a:rPr>
              <a:t>令ブロック</a:t>
            </a:r>
            <a:r>
              <a:rPr lang="en-US" altLang="ja-JP" sz="5400" dirty="0" smtClean="0">
                <a:ln w="25400">
                  <a:solidFill>
                    <a:schemeClr val="tx1"/>
                  </a:solidFill>
                </a:ln>
                <a:solidFill>
                  <a:srgbClr val="FF6432"/>
                </a:solidFill>
              </a:rPr>
              <a:t/>
            </a:r>
            <a:br>
              <a:rPr lang="en-US" altLang="ja-JP" sz="5400" dirty="0" smtClean="0">
                <a:ln w="25400">
                  <a:solidFill>
                    <a:schemeClr val="tx1"/>
                  </a:solidFill>
                </a:ln>
                <a:solidFill>
                  <a:srgbClr val="FF6432"/>
                </a:solidFill>
              </a:rPr>
            </a:br>
            <a:r>
              <a:rPr lang="en-US" altLang="ja-JP" sz="5400" dirty="0" smtClean="0">
                <a:ln w="25400">
                  <a:solidFill>
                    <a:schemeClr val="tx1"/>
                  </a:solidFill>
                </a:ln>
                <a:solidFill>
                  <a:srgbClr val="FF6432"/>
                </a:solidFill>
              </a:rPr>
              <a:t>= </a:t>
            </a:r>
            <a:r>
              <a:rPr lang="ja-JP" altLang="en-US" sz="5400" dirty="0" smtClean="0">
                <a:ln w="25400">
                  <a:solidFill>
                    <a:schemeClr val="tx1"/>
                  </a:solidFill>
                </a:ln>
                <a:solidFill>
                  <a:srgbClr val="FF6432"/>
                </a:solidFill>
              </a:rPr>
              <a:t>プログラムの命令</a:t>
            </a:r>
            <a:endParaRPr lang="en-US" altLang="ja-JP" sz="5400" dirty="0">
              <a:ln w="25400">
                <a:solidFill>
                  <a:schemeClr val="tx1"/>
                </a:solid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2182791"/>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062000" y="3945670"/>
            <a:ext cx="2655000" cy="923330"/>
          </a:xfrm>
          <a:prstGeom prst="rect">
            <a:avLst/>
          </a:prstGeom>
          <a:noFill/>
          <a:ln w="25400">
            <a:noFill/>
          </a:ln>
        </p:spPr>
        <p:txBody>
          <a:bodyPr wrap="square" rtlCol="0">
            <a:spAutoFit/>
          </a:bodyPr>
          <a:lstStyle/>
          <a:p>
            <a:pPr algn="ctr"/>
            <a:r>
              <a:rPr lang="ja-JP" altLang="en-US" sz="5400" b="1" dirty="0" smtClean="0">
                <a:ln w="25400">
                  <a:solidFill>
                    <a:schemeClr val="tx1"/>
                  </a:solidFill>
                </a:ln>
                <a:solidFill>
                  <a:srgbClr val="FF6432"/>
                </a:solidFill>
              </a:rPr>
              <a:t>英</a:t>
            </a:r>
            <a:r>
              <a:rPr lang="ja-JP" altLang="en-US" sz="5400" b="1" dirty="0" smtClean="0">
                <a:ln w="25400">
                  <a:solidFill>
                    <a:schemeClr val="tx1"/>
                  </a:solidFill>
                </a:ln>
              </a:rPr>
              <a:t>語</a:t>
            </a:r>
            <a:endParaRPr lang="en-US" altLang="ja-JP" sz="5400" b="1" dirty="0">
              <a:ln w="25400">
                <a:solidFill>
                  <a:schemeClr val="tx1"/>
                </a:solidFill>
              </a:ln>
            </a:endParaRPr>
          </a:p>
        </p:txBody>
      </p:sp>
      <p:sp>
        <p:nvSpPr>
          <p:cNvPr id="11" name="テキスト ボックス 10"/>
          <p:cNvSpPr txBox="1"/>
          <p:nvPr/>
        </p:nvSpPr>
        <p:spPr>
          <a:xfrm>
            <a:off x="4958811" y="3945670"/>
            <a:ext cx="3078189" cy="923330"/>
          </a:xfrm>
          <a:prstGeom prst="rect">
            <a:avLst/>
          </a:prstGeom>
          <a:noFill/>
          <a:ln w="25400">
            <a:noFill/>
          </a:ln>
        </p:spPr>
        <p:txBody>
          <a:bodyPr wrap="square" rtlCol="0">
            <a:spAutoFit/>
          </a:bodyPr>
          <a:lstStyle/>
          <a:p>
            <a:pPr algn="ctr"/>
            <a:r>
              <a:rPr lang="ja-JP" altLang="en-US" sz="5400" b="1" dirty="0" smtClean="0">
                <a:ln w="25400">
                  <a:solidFill>
                    <a:schemeClr val="tx1"/>
                  </a:solidFill>
                </a:ln>
                <a:solidFill>
                  <a:srgbClr val="FF6432"/>
                </a:solidFill>
              </a:rPr>
              <a:t>日</a:t>
            </a:r>
            <a:r>
              <a:rPr lang="ja-JP" altLang="en-US" sz="5400" b="1" dirty="0" smtClean="0">
                <a:ln w="25400">
                  <a:solidFill>
                    <a:schemeClr val="tx1"/>
                  </a:solidFill>
                </a:ln>
              </a:rPr>
              <a:t>本語</a:t>
            </a:r>
            <a:endParaRPr lang="en-US" altLang="ja-JP" sz="5400" b="1" dirty="0">
              <a:ln w="25400">
                <a:solidFill>
                  <a:schemeClr val="tx1"/>
                </a:solid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02000" y="798003"/>
            <a:ext cx="7424737" cy="830997"/>
          </a:xfrm>
          <a:prstGeom prst="rect">
            <a:avLst/>
          </a:prstGeom>
          <a:noFill/>
          <a:ln w="25400">
            <a:noFill/>
          </a:ln>
        </p:spPr>
        <p:txBody>
          <a:bodyPr wrap="square" rtlCol="0">
            <a:spAutoFit/>
          </a:bodyPr>
          <a:lstStyle/>
          <a:p>
            <a:r>
              <a:rPr lang="ja-JP" altLang="en-US" sz="4800" b="1" dirty="0" smtClean="0">
                <a:ln w="25400">
                  <a:solidFill>
                    <a:schemeClr val="tx1">
                      <a:alpha val="20000"/>
                    </a:schemeClr>
                  </a:solidFill>
                </a:ln>
                <a:solidFill>
                  <a:srgbClr val="FF6432"/>
                </a:solidFill>
              </a:rPr>
              <a:t>日</a:t>
            </a:r>
            <a:r>
              <a:rPr lang="ja-JP" altLang="en-US" sz="4800" b="1" dirty="0" smtClean="0">
                <a:ln w="25400">
                  <a:solidFill>
                    <a:schemeClr val="tx1">
                      <a:alpha val="20000"/>
                    </a:schemeClr>
                  </a:solidFill>
                </a:ln>
              </a:rPr>
              <a:t>本語でプログラミング</a:t>
            </a:r>
            <a:endParaRPr lang="en-US" altLang="ja-JP" sz="4800" b="1" dirty="0">
              <a:ln w="25400">
                <a:solidFill>
                  <a:schemeClr val="tx1">
                    <a:alpha val="20000"/>
                  </a:schemeClr>
                </a:solidFill>
              </a:ln>
              <a:solidFill>
                <a:srgbClr val="FF6432"/>
              </a:solidFill>
            </a:endParaRPr>
          </a:p>
        </p:txBody>
      </p:sp>
      <p:sp>
        <p:nvSpPr>
          <p:cNvPr id="5" name="左右矢印 4"/>
          <p:cNvSpPr/>
          <p:nvPr/>
        </p:nvSpPr>
        <p:spPr>
          <a:xfrm>
            <a:off x="3675286" y="404057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218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2688901"/>
            <a:ext cx="4589287" cy="3170099"/>
          </a:xfrm>
          <a:prstGeom prst="rect">
            <a:avLst/>
          </a:prstGeom>
          <a:noFill/>
        </p:spPr>
        <p:txBody>
          <a:bodyPr wrap="square" rtlCol="0">
            <a:spAutoFit/>
          </a:bodyPr>
          <a:lstStyle/>
          <a:p>
            <a:r>
              <a:rPr lang="ja-JP" altLang="en-US" sz="4000" b="1" dirty="0" smtClean="0">
                <a:solidFill>
                  <a:srgbClr val="FF6432"/>
                </a:solidFill>
              </a:rPr>
              <a:t>タ</a:t>
            </a:r>
            <a:r>
              <a:rPr lang="ja-JP" altLang="en-US" sz="4000" b="1" dirty="0" smtClean="0"/>
              <a:t>イピング</a:t>
            </a:r>
            <a:r>
              <a:rPr lang="en-US" altLang="ja-JP" sz="4000" b="1" dirty="0" smtClean="0"/>
              <a:t/>
            </a:r>
            <a:br>
              <a:rPr lang="en-US" altLang="ja-JP" sz="4000" b="1" dirty="0" smtClean="0"/>
            </a:br>
            <a:endParaRPr lang="en-US" altLang="ja-JP" sz="4000" b="1" dirty="0" smtClean="0"/>
          </a:p>
          <a:p>
            <a:r>
              <a:rPr lang="ja-JP" altLang="en-US" sz="4000" b="1" dirty="0" smtClean="0">
                <a:solidFill>
                  <a:srgbClr val="FF6432"/>
                </a:solidFill>
              </a:rPr>
              <a:t>英</a:t>
            </a:r>
            <a:r>
              <a:rPr lang="ja-JP" altLang="en-US" sz="4000" b="1" dirty="0" smtClean="0">
                <a:solidFill>
                  <a:srgbClr val="000000"/>
                </a:solidFill>
              </a:rPr>
              <a:t>語</a:t>
            </a:r>
            <a:r>
              <a:rPr lang="en-US" altLang="ja-JP" sz="4000" b="1" dirty="0" smtClean="0"/>
              <a:t/>
            </a:r>
            <a:br>
              <a:rPr lang="en-US" altLang="ja-JP" sz="4000" b="1" dirty="0" smtClean="0"/>
            </a:br>
            <a:endParaRPr lang="en-US" altLang="ja-JP" sz="4000" b="1" dirty="0" smtClean="0"/>
          </a:p>
          <a:p>
            <a:r>
              <a:rPr lang="en-US" altLang="ja-JP" sz="4000" b="1" dirty="0" smtClean="0">
                <a:solidFill>
                  <a:srgbClr val="FF6432"/>
                </a:solidFill>
                <a:latin typeface="Arial Black"/>
                <a:cs typeface="Arial Black"/>
              </a:rPr>
              <a:t>R</a:t>
            </a:r>
            <a:r>
              <a:rPr lang="en-US" altLang="ja-JP" sz="4000" b="1" dirty="0" smtClean="0">
                <a:solidFill>
                  <a:srgbClr val="000000"/>
                </a:solidFill>
                <a:latin typeface="Arial Black"/>
                <a:cs typeface="Arial Black"/>
              </a:rPr>
              <a:t>uby</a:t>
            </a:r>
            <a:r>
              <a:rPr lang="ja-JP" altLang="en-US" sz="4000" b="1" dirty="0" smtClean="0">
                <a:solidFill>
                  <a:srgbClr val="000000"/>
                </a:solidFill>
              </a:rPr>
              <a:t>の文法</a:t>
            </a:r>
            <a:endParaRPr lang="en-US" altLang="ja-JP" sz="4000" b="1" dirty="0" smtClean="0">
              <a:solidFill>
                <a:srgbClr val="000000"/>
              </a:solidFill>
            </a:endParaRPr>
          </a:p>
        </p:txBody>
      </p:sp>
      <p:sp>
        <p:nvSpPr>
          <p:cNvPr id="4" name="テキスト ボックス 3"/>
          <p:cNvSpPr txBox="1"/>
          <p:nvPr/>
        </p:nvSpPr>
        <p:spPr>
          <a:xfrm>
            <a:off x="792000" y="3294000"/>
            <a:ext cx="7518629" cy="3293209"/>
          </a:xfrm>
          <a:prstGeom prst="rect">
            <a:avLst/>
          </a:prstGeom>
          <a:noFill/>
        </p:spPr>
        <p:txBody>
          <a:bodyPr wrap="square" rtlCol="0">
            <a:spAutoFit/>
          </a:bodyPr>
          <a:lstStyle/>
          <a:p>
            <a:r>
              <a:rPr lang="ja-JP" altLang="en-US" sz="4000" dirty="0" smtClean="0">
                <a:solidFill>
                  <a:srgbClr val="FF6432"/>
                </a:solidFill>
              </a:rPr>
              <a:t>➡</a:t>
            </a:r>
            <a:r>
              <a:rPr lang="ja-JP" altLang="en-US" sz="4000" b="1" dirty="0" smtClean="0">
                <a:solidFill>
                  <a:srgbClr val="FF6432"/>
                </a:solidFill>
              </a:rPr>
              <a:t>命令ブロック</a:t>
            </a:r>
            <a:endParaRPr lang="en-US" altLang="ja-JP" sz="4000" b="1" dirty="0" smtClean="0">
              <a:solidFill>
                <a:srgbClr val="FF6432"/>
              </a:solidFill>
            </a:endParaRPr>
          </a:p>
          <a:p>
            <a:endParaRPr lang="en-US" altLang="ja-JP" sz="4000" dirty="0" smtClean="0"/>
          </a:p>
          <a:p>
            <a:r>
              <a:rPr lang="ja-JP" altLang="en-US" sz="4000" dirty="0">
                <a:solidFill>
                  <a:srgbClr val="FF6432"/>
                </a:solidFill>
              </a:rPr>
              <a:t>➡ </a:t>
            </a:r>
            <a:r>
              <a:rPr lang="ja-JP" altLang="en-US" sz="4000" b="1" dirty="0" smtClean="0">
                <a:solidFill>
                  <a:srgbClr val="FF6432"/>
                </a:solidFill>
              </a:rPr>
              <a:t>日本語でプログラミング</a:t>
            </a:r>
            <a:r>
              <a:rPr lang="en-US" altLang="ja-JP" sz="4000" b="1" dirty="0">
                <a:solidFill>
                  <a:srgbClr val="FF6432"/>
                </a:solidFill>
              </a:rPr>
              <a:t/>
            </a:r>
            <a:br>
              <a:rPr lang="en-US" altLang="ja-JP" sz="4000" b="1" dirty="0">
                <a:solidFill>
                  <a:srgbClr val="FF6432"/>
                </a:solidFill>
              </a:rPr>
            </a:br>
            <a:r>
              <a:rPr lang="en-US" altLang="ja-JP" sz="4800" dirty="0" smtClean="0">
                <a:solidFill>
                  <a:srgbClr val="FF6432"/>
                </a:solidFill>
              </a:rPr>
              <a:t> </a:t>
            </a:r>
          </a:p>
          <a:p>
            <a:r>
              <a:rPr lang="ja-JP" altLang="en-US" sz="4000" dirty="0" smtClean="0">
                <a:solidFill>
                  <a:srgbClr val="FF6432"/>
                </a:solidFill>
              </a:rPr>
              <a:t>➡</a:t>
            </a:r>
            <a:r>
              <a:rPr lang="ja-JP" altLang="en-US" sz="4000" b="1" dirty="0" smtClean="0">
                <a:solidFill>
                  <a:srgbClr val="FF6432"/>
                </a:solidFill>
              </a:rPr>
              <a:t>命令ブロックの組み合わせ</a:t>
            </a:r>
            <a:endParaRPr lang="en-US" altLang="ja-JP" sz="4000" b="1" dirty="0" smtClean="0">
              <a:solidFill>
                <a:srgbClr val="FF6432"/>
              </a:solidFill>
            </a:endParaRPr>
          </a:p>
        </p:txBody>
      </p:sp>
      <p:sp>
        <p:nvSpPr>
          <p:cNvPr id="8" name="テキスト ボックス 7"/>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400" b="1" dirty="0" smtClean="0">
                <a:latin typeface="+mn-ea"/>
              </a:rPr>
              <a:t>(</a:t>
            </a:r>
            <a:r>
              <a:rPr lang="ja-JP" altLang="en-US" sz="4400" b="1" dirty="0" smtClean="0">
                <a:latin typeface="+mn-ea"/>
              </a:rPr>
              <a:t>スモウルビー</a:t>
            </a:r>
            <a:r>
              <a:rPr lang="en-US" altLang="ja-JP" sz="4400" b="1" dirty="0" smtClean="0">
                <a:latin typeface="+mn-ea"/>
              </a:rPr>
              <a:t>)</a:t>
            </a:r>
            <a:endParaRPr lang="en-US" altLang="ja-JP" sz="5400" b="1" dirty="0" smtClean="0">
              <a:solidFill>
                <a:srgbClr val="FF6432"/>
              </a:solidFill>
              <a:latin typeface="+mn-ea"/>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t>「はっち」です、よろしく！</a:t>
            </a:r>
            <a:endParaRPr kumimoji="1" lang="ja-JP" altLang="en-US" sz="1600" b="1"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b="1" dirty="0" smtClean="0">
                <a:solidFill>
                  <a:srgbClr val="FF6432"/>
                </a:solidFill>
              </a:rPr>
              <a:t>S</a:t>
            </a:r>
            <a:r>
              <a:rPr lang="en-US" altLang="ja-JP" sz="11500" b="1" dirty="0" smtClean="0"/>
              <a:t>malruby</a:t>
            </a:r>
          </a:p>
          <a:p>
            <a:pPr algn="ctr"/>
            <a:r>
              <a:rPr lang="en-US" altLang="ja-JP" sz="6600" b="1" dirty="0" smtClean="0">
                <a:latin typeface="+mn-ea"/>
              </a:rPr>
              <a:t>(</a:t>
            </a:r>
            <a:r>
              <a:rPr lang="ja-JP" altLang="en-US" sz="6600" b="1" dirty="0" smtClean="0">
                <a:latin typeface="+mn-ea"/>
              </a:rPr>
              <a:t>スモウルビー</a:t>
            </a:r>
            <a:r>
              <a:rPr lang="en-US" altLang="ja-JP" sz="6600" b="1" dirty="0" smtClean="0">
                <a:latin typeface="+mn-ea"/>
              </a:rPr>
              <a:t>)</a:t>
            </a:r>
            <a:endParaRPr lang="en-US" altLang="ja-JP" sz="6600" b="1"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5023337"/>
            <a:ext cx="7605000" cy="1015663"/>
          </a:xfrm>
          <a:prstGeom prst="rect">
            <a:avLst/>
          </a:prstGeom>
          <a:noFill/>
        </p:spPr>
        <p:txBody>
          <a:bodyPr wrap="square" rtlCol="0">
            <a:spAutoFit/>
          </a:bodyPr>
          <a:lstStyle/>
          <a:p>
            <a:pPr algn="r"/>
            <a:r>
              <a:rPr lang="en-US" altLang="ja-JP" sz="6000" dirty="0" smtClean="0">
                <a:latin typeface="Arial Black"/>
                <a:cs typeface="Arial Black"/>
              </a:rPr>
              <a:t>Rub</a:t>
            </a:r>
            <a:r>
              <a:rPr lang="en-US" altLang="ja-JP" sz="6000" dirty="0" smtClean="0">
                <a:solidFill>
                  <a:srgbClr val="000000"/>
                </a:solidFill>
                <a:latin typeface="Arial Black"/>
                <a:cs typeface="Arial Black"/>
              </a:rPr>
              <a:t>y</a:t>
            </a:r>
            <a:r>
              <a:rPr lang="ja-JP" altLang="en-US" sz="6000" b="1" dirty="0" smtClean="0">
                <a:solidFill>
                  <a:srgbClr val="FF6633"/>
                </a:solidFill>
              </a:rPr>
              <a:t>へ</a:t>
            </a:r>
            <a:endParaRPr lang="en-US" altLang="ja-JP" sz="6000" b="1" dirty="0" smtClean="0">
              <a:solidFill>
                <a:srgbClr val="FF6633"/>
              </a:solidFill>
            </a:endParaRP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02000" y="639000"/>
            <a:ext cx="7605000" cy="1015663"/>
          </a:xfrm>
          <a:prstGeom prst="rect">
            <a:avLst/>
          </a:prstGeom>
          <a:noFill/>
        </p:spPr>
        <p:txBody>
          <a:bodyPr wrap="square" rtlCol="0">
            <a:spAutoFit/>
          </a:bodyPr>
          <a:lstStyle/>
          <a:p>
            <a:r>
              <a:rPr lang="ja-JP" altLang="en-US" sz="6000" b="1" dirty="0" smtClean="0">
                <a:solidFill>
                  <a:srgbClr val="FF6633"/>
                </a:solidFill>
              </a:rPr>
              <a:t>命</a:t>
            </a:r>
            <a:r>
              <a:rPr lang="ja-JP" altLang="en-US" sz="6000" b="1" dirty="0" smtClean="0">
                <a:solidFill>
                  <a:srgbClr val="000000"/>
                </a:solidFill>
              </a:rPr>
              <a:t>令ブロックから</a:t>
            </a:r>
            <a:endParaRPr lang="en-US" altLang="ja-JP" sz="5400" b="1" dirty="0" smtClean="0">
              <a:solidFill>
                <a:srgbClr val="000000"/>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736761" y="4078619"/>
            <a:ext cx="2693432" cy="776757"/>
          </a:xfrm>
          <a:prstGeom prst="rect">
            <a:avLst/>
          </a:prstGeom>
        </p:spPr>
      </p:pic>
      <p:sp>
        <p:nvSpPr>
          <p:cNvPr id="5" name="右矢印 4"/>
          <p:cNvSpPr/>
          <p:nvPr/>
        </p:nvSpPr>
        <p:spPr>
          <a:xfrm rot="5400000">
            <a:off x="3449703" y="2661297"/>
            <a:ext cx="1135511" cy="1320917"/>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2767127" y="167448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978337"/>
            <a:ext cx="7605000" cy="1015663"/>
          </a:xfrm>
          <a:prstGeom prst="rect">
            <a:avLst/>
          </a:prstGeom>
          <a:noFill/>
        </p:spPr>
        <p:txBody>
          <a:bodyPr wrap="square" rtlCol="0">
            <a:spAutoFit/>
          </a:bodyPr>
          <a:lstStyle/>
          <a:p>
            <a:pPr algn="r"/>
            <a:r>
              <a:rPr lang="ja-JP" altLang="en-US" sz="6000" b="1" dirty="0" smtClean="0"/>
              <a:t>命令ブロック</a:t>
            </a:r>
            <a:r>
              <a:rPr lang="ja-JP" altLang="en-US" sz="6000" b="1" dirty="0" smtClean="0">
                <a:solidFill>
                  <a:srgbClr val="FF6432"/>
                </a:solidFill>
              </a:rPr>
              <a:t>へ</a:t>
            </a:r>
            <a:endParaRPr lang="en-US" altLang="ja-JP" sz="6000" b="1" dirty="0" smtClean="0">
              <a:solidFill>
                <a:srgbClr val="FF6432"/>
              </a:solidFill>
            </a:endParaRPr>
          </a:p>
        </p:txBody>
      </p:sp>
      <p:sp>
        <p:nvSpPr>
          <p:cNvPr id="8" name="テキスト ボックス 7"/>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R</a:t>
            </a:r>
            <a:r>
              <a:rPr lang="en-US" altLang="ja-JP" sz="6000" dirty="0" smtClean="0">
                <a:latin typeface="Arial Black"/>
                <a:cs typeface="Arial Black"/>
              </a:rPr>
              <a:t>uby</a:t>
            </a:r>
            <a:r>
              <a:rPr lang="ja-JP" altLang="en-US" sz="6000" b="1" dirty="0" smtClean="0">
                <a:latin typeface="Arial Black"/>
                <a:cs typeface="Arial Black"/>
              </a:rPr>
              <a:t>から</a:t>
            </a:r>
            <a:endParaRPr lang="en-US" altLang="ja-JP" sz="6000" b="1"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ja-JP" altLang="en-US" sz="19900" b="1" dirty="0" smtClean="0">
                <a:solidFill>
                  <a:schemeClr val="bg1"/>
                </a:solidFill>
              </a:rPr>
              <a:t>成果</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3533001" y="1480060"/>
            <a:ext cx="4977415" cy="4861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1211574"/>
            <a:ext cx="7424737" cy="4647426"/>
          </a:xfrm>
          <a:prstGeom prst="rect">
            <a:avLst/>
          </a:prstGeom>
          <a:noFill/>
          <a:ln w="57150">
            <a:noFill/>
          </a:ln>
        </p:spPr>
        <p:txBody>
          <a:bodyPr wrap="square" rtlCol="0">
            <a:spAutoFit/>
          </a:bodyPr>
          <a:lstStyle/>
          <a:p>
            <a:r>
              <a:rPr kumimoji="1" lang="ja-JP" altLang="en-US" sz="4800" b="1" dirty="0" smtClean="0"/>
              <a:t>島根県松江市</a:t>
            </a:r>
            <a:endParaRPr kumimoji="1" lang="en-US" altLang="ja-JP" sz="4800" b="1" dirty="0" smtClean="0"/>
          </a:p>
          <a:p>
            <a:r>
              <a:rPr lang="ja-JP" altLang="en-US" sz="9600" b="1" dirty="0" smtClean="0">
                <a:ln>
                  <a:solidFill>
                    <a:schemeClr val="tx1"/>
                  </a:solidFill>
                </a:ln>
                <a:solidFill>
                  <a:srgbClr val="FF6432"/>
                </a:solidFill>
              </a:rPr>
              <a:t>全市立中で</a:t>
            </a:r>
            <a:endParaRPr lang="en-US" altLang="ja-JP" sz="9600" b="1" dirty="0" smtClean="0">
              <a:ln>
                <a:solidFill>
                  <a:schemeClr val="tx1"/>
                </a:solidFill>
              </a:ln>
              <a:solidFill>
                <a:srgbClr val="FF6432"/>
              </a:solidFill>
            </a:endParaRPr>
          </a:p>
          <a:p>
            <a:r>
              <a:rPr lang="en-US" altLang="ja-JP" sz="9600" b="1" dirty="0" smtClean="0">
                <a:ln>
                  <a:solidFill>
                    <a:schemeClr val="tx1"/>
                  </a:solidFill>
                </a:ln>
                <a:solidFill>
                  <a:srgbClr val="FF6432"/>
                </a:solidFill>
                <a:latin typeface="Arial Black"/>
                <a:cs typeface="Arial Black"/>
              </a:rPr>
              <a:t>Ruby</a:t>
            </a:r>
            <a:r>
              <a:rPr lang="ja-JP" altLang="en-US" sz="9600" b="1" dirty="0" smtClean="0">
                <a:ln>
                  <a:solidFill>
                    <a:schemeClr val="tx1"/>
                  </a:solidFill>
                </a:ln>
                <a:solidFill>
                  <a:srgbClr val="FF6432"/>
                </a:solidFill>
              </a:rPr>
              <a:t>授業</a:t>
            </a:r>
            <a:endParaRPr lang="en-US" altLang="ja-JP" sz="9600" b="1" dirty="0" smtClean="0">
              <a:ln>
                <a:solidFill>
                  <a:schemeClr val="tx1"/>
                </a:solidFill>
              </a:ln>
              <a:solidFill>
                <a:srgbClr val="FF6432"/>
              </a:solidFill>
            </a:endParaRPr>
          </a:p>
          <a:p>
            <a:endParaRPr lang="en-US" altLang="ja-JP" sz="3600" b="1" dirty="0"/>
          </a:p>
          <a:p>
            <a:r>
              <a:rPr lang="en-US" altLang="ja-JP" sz="2000" dirty="0" smtClean="0"/>
              <a:t>2014/09/04 </a:t>
            </a:r>
            <a:r>
              <a:rPr lang="ja-JP" altLang="en-US" sz="2000" dirty="0" smtClean="0"/>
              <a:t>山陰中央新報より</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43348"/>
            <a:ext cx="7424738" cy="4893647"/>
          </a:xfrm>
          <a:prstGeom prst="rect">
            <a:avLst/>
          </a:prstGeom>
          <a:noFill/>
        </p:spPr>
        <p:txBody>
          <a:bodyPr wrap="square" rtlCol="0">
            <a:spAutoFit/>
          </a:bodyPr>
          <a:lstStyle/>
          <a:p>
            <a:r>
              <a:rPr lang="en-US" altLang="ja-JP" sz="8000" dirty="0" smtClean="0">
                <a:solidFill>
                  <a:srgbClr val="FF6633"/>
                </a:solidFill>
                <a:latin typeface="Arial Black"/>
                <a:cs typeface="Arial Black"/>
              </a:rPr>
              <a:t>R</a:t>
            </a:r>
            <a:r>
              <a:rPr lang="en-US" altLang="ja-JP" sz="8000" dirty="0" smtClean="0">
                <a:latin typeface="Arial Black"/>
                <a:cs typeface="Arial Black"/>
              </a:rPr>
              <a:t>uby</a:t>
            </a:r>
          </a:p>
          <a:p>
            <a:r>
              <a:rPr lang="ja-JP" altLang="en-US" sz="8000" b="1" dirty="0" smtClean="0"/>
              <a:t>プログラミング</a:t>
            </a:r>
            <a:endParaRPr lang="en-US" altLang="ja-JP" sz="8000" b="1" dirty="0" smtClean="0"/>
          </a:p>
          <a:p>
            <a:r>
              <a:rPr lang="ja-JP" altLang="en-US" sz="8000" b="1" dirty="0" smtClean="0"/>
              <a:t>少年団</a:t>
            </a:r>
            <a:endParaRPr lang="en-US" altLang="ja-JP" sz="8000" b="1" dirty="0" smtClean="0"/>
          </a:p>
          <a:p>
            <a:r>
              <a:rPr lang="ja-JP" altLang="en-US" sz="6600" b="1" dirty="0" smtClean="0"/>
              <a:t>（</a:t>
            </a:r>
            <a:r>
              <a:rPr lang="en-US" altLang="ja-JP" sz="6600" b="1" dirty="0" smtClean="0"/>
              <a:t>2014</a:t>
            </a:r>
            <a:r>
              <a:rPr lang="ja-JP" altLang="en-US" sz="6600" b="1" dirty="0" smtClean="0"/>
              <a:t>年</a:t>
            </a:r>
            <a:r>
              <a:rPr lang="en-US" altLang="ja-JP" sz="6600" b="1" dirty="0" smtClean="0"/>
              <a:t>4</a:t>
            </a:r>
            <a:r>
              <a:rPr lang="ja-JP" altLang="en-US" sz="6600" b="1" dirty="0" smtClean="0"/>
              <a:t>月</a:t>
            </a:r>
            <a:r>
              <a:rPr lang="en-US" altLang="ja-JP" sz="6600" b="1" dirty="0" smtClean="0"/>
              <a:t>〜</a:t>
            </a:r>
            <a:r>
              <a:rPr lang="ja-JP" altLang="en-US" sz="6600" b="1" dirty="0" smtClean="0"/>
              <a:t>）</a:t>
            </a:r>
            <a:endParaRPr lang="en-US" altLang="ja-JP" sz="6600" b="1" dirty="0" smtClean="0"/>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792162" y="730250"/>
            <a:ext cx="7380287" cy="5127625"/>
          </a:xfrm>
          <a:ln>
            <a:noFill/>
          </a:ln>
        </p:spPr>
        <p:txBody>
          <a:bodyPr anchor="t">
            <a:noAutofit/>
          </a:bodyPr>
          <a:lstStyle/>
          <a:p>
            <a:pPr algn="l"/>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小学</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3</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年生から使える</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Ruby</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のビジュアルプログラミングエディタ</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スモウルビー</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と、</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
            </a:r>
            <a:br>
              <a:rPr lang="en-US" altLang="ja-JP" sz="5400" b="1" dirty="0" smtClean="0">
                <a:ln w="12700">
                  <a:noFill/>
                </a:ln>
                <a:effectLst>
                  <a:outerShdw blurRad="50800" dist="88900" dir="2700000" algn="tl" rotWithShape="0">
                    <a:prstClr val="black">
                      <a:alpha val="40000"/>
                    </a:prstClr>
                  </a:outerShdw>
                </a:effectLst>
                <a:latin typeface="Arial Black"/>
                <a:cs typeface="Arial Black"/>
              </a:rPr>
            </a:b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それを活用した任意団体</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『Ruby</a:t>
            </a:r>
            <a:r>
              <a:rPr lang="ja-JP" altLang="en-US" sz="5400" b="1" dirty="0" smtClean="0">
                <a:ln w="12700">
                  <a:noFill/>
                </a:ln>
                <a:effectLst>
                  <a:outerShdw blurRad="50800" dist="88900" dir="2700000" algn="tl" rotWithShape="0">
                    <a:prstClr val="black">
                      <a:alpha val="40000"/>
                    </a:prstClr>
                  </a:outerShdw>
                </a:effectLst>
                <a:latin typeface="Arial Black"/>
                <a:cs typeface="Arial Black"/>
              </a:rPr>
              <a:t>プログラミング少年団</a:t>
            </a:r>
            <a:r>
              <a:rPr lang="en-US" altLang="ja-JP" sz="5400" b="1" dirty="0" smtClean="0">
                <a:ln w="12700">
                  <a:noFill/>
                </a:ln>
                <a:effectLst>
                  <a:outerShdw blurRad="50800" dist="88900" dir="2700000" algn="tl" rotWithShape="0">
                    <a:prstClr val="black">
                      <a:alpha val="40000"/>
                    </a:prstClr>
                  </a:outerShdw>
                </a:effectLst>
                <a:latin typeface="Arial Black"/>
                <a:cs typeface="Arial Black"/>
              </a:rPr>
              <a:t>』</a:t>
            </a:r>
            <a:endParaRPr kumimoji="1" lang="ja-JP" altLang="en-US" sz="5400" b="1" dirty="0">
              <a:ln w="12700">
                <a:noFill/>
              </a:ln>
              <a:effectLst>
                <a:outerShdw blurRad="50800" dist="88900" dir="2700000" algn="tl" rotWithShape="0">
                  <a:prstClr val="black">
                    <a:alpha val="40000"/>
                  </a:prstClr>
                </a:outerShdw>
              </a:effectLst>
              <a:latin typeface="Arial Black"/>
              <a:cs typeface="Arial Black"/>
            </a:endParaRPr>
          </a:p>
        </p:txBody>
      </p:sp>
    </p:spTree>
    <p:extLst>
      <p:ext uri="{BB962C8B-B14F-4D97-AF65-F5344CB8AC3E}">
        <p14:creationId xmlns:p14="http://schemas.microsoft.com/office/powerpoint/2010/main" val="26763038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355313"/>
          </a:xfrm>
          <a:prstGeom prst="rect">
            <a:avLst/>
          </a:prstGeom>
          <a:noFill/>
        </p:spPr>
        <p:txBody>
          <a:bodyPr wrap="square" rtlCol="0">
            <a:spAutoFit/>
          </a:bodyPr>
          <a:lstStyle/>
          <a:p>
            <a:pPr marL="350838" indent="-350838"/>
            <a:r>
              <a:rPr lang="en-US" altLang="ja-JP" sz="4800" b="1" dirty="0" smtClean="0">
                <a:solidFill>
                  <a:srgbClr val="FF6633"/>
                </a:solidFill>
                <a:latin typeface="Arial Black"/>
                <a:cs typeface="Arial Black"/>
              </a:rPr>
              <a:t>“</a:t>
            </a:r>
            <a:r>
              <a:rPr lang="ja-JP" altLang="en-US" sz="4800" b="1" dirty="0"/>
              <a:t>一人でも多くの青少年にプログラミングの喜びを</a:t>
            </a:r>
            <a:r>
              <a:rPr lang="ja-JP" altLang="en-US" sz="4800" b="1" dirty="0" smtClean="0"/>
              <a:t>！</a:t>
            </a:r>
            <a:r>
              <a:rPr lang="en-US" altLang="ja-JP" sz="5400" dirty="0" smtClean="0">
                <a:solidFill>
                  <a:srgbClr val="FF6432"/>
                </a:solidFill>
                <a:latin typeface="Arial Black"/>
                <a:cs typeface="Arial Black"/>
              </a:rPr>
              <a:t>”</a:t>
            </a:r>
            <a:endParaRPr lang="en-US" altLang="ja-JP" sz="5400" dirty="0">
              <a:solidFill>
                <a:srgbClr val="FF6432"/>
              </a:solidFill>
              <a:latin typeface="Arial Black"/>
              <a:cs typeface="Arial Black"/>
            </a:endParaRPr>
          </a:p>
          <a:p>
            <a:pPr marL="350838" indent="-350838"/>
            <a:r>
              <a:rPr lang="en-US" altLang="ja-JP" sz="4800" dirty="0" smtClean="0">
                <a:solidFill>
                  <a:srgbClr val="FF6633"/>
                </a:solidFill>
                <a:latin typeface="Arial Black"/>
                <a:cs typeface="Arial Black"/>
              </a:rPr>
              <a:t>“</a:t>
            </a:r>
            <a:r>
              <a:rPr lang="ja-JP" altLang="en-US" sz="4800" b="1" dirty="0"/>
              <a:t>プログラミングを通じて青少年とネット社会との関わり方を考える組織を地域社会の中に！</a:t>
            </a:r>
            <a:r>
              <a:rPr lang="en-US" altLang="ja-JP" sz="4800" dirty="0" smtClean="0">
                <a:solidFill>
                  <a:srgbClr val="FF6432"/>
                </a:solidFill>
                <a:latin typeface="Arial Black"/>
                <a:cs typeface="Arial Black"/>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386090"/>
          </a:xfrm>
          <a:prstGeom prst="rect">
            <a:avLst/>
          </a:prstGeom>
          <a:noFill/>
        </p:spPr>
        <p:txBody>
          <a:bodyPr wrap="square" rtlCol="0">
            <a:spAutoFit/>
          </a:bodyPr>
          <a:lstStyle/>
          <a:p>
            <a:r>
              <a:rPr lang="ja-JP" altLang="en-US" sz="6000" b="1" dirty="0" smtClean="0"/>
              <a:t>１</a:t>
            </a:r>
            <a:r>
              <a:rPr lang="ja-JP" altLang="en-US" sz="6000" b="1" dirty="0" smtClean="0">
                <a:solidFill>
                  <a:srgbClr val="000000"/>
                </a:solidFill>
              </a:rPr>
              <a:t>日</a:t>
            </a:r>
            <a:r>
              <a:rPr lang="en-US" altLang="ja-JP" sz="6000" b="1" dirty="0" smtClean="0">
                <a:solidFill>
                  <a:srgbClr val="000000"/>
                </a:solidFill>
                <a:latin typeface="Arial Black"/>
                <a:cs typeface="Arial Black"/>
              </a:rPr>
              <a:t>Ruby</a:t>
            </a:r>
          </a:p>
          <a:p>
            <a:r>
              <a:rPr lang="ja-JP" altLang="en-US" sz="6000" b="1" dirty="0" smtClean="0"/>
              <a:t>プログラミング体験</a:t>
            </a:r>
            <a:endParaRPr lang="en-US" altLang="ja-JP" sz="6000" b="1" dirty="0" smtClean="0"/>
          </a:p>
          <a:p>
            <a:r>
              <a:rPr lang="ja-JP" altLang="en-US" sz="4800" b="1" dirty="0" smtClean="0">
                <a:solidFill>
                  <a:srgbClr val="000000"/>
                </a:solidFill>
              </a:rPr>
              <a:t>（</a:t>
            </a:r>
            <a:r>
              <a:rPr lang="en-US" altLang="ja-JP" sz="4800" b="1" dirty="0" smtClean="0">
                <a:solidFill>
                  <a:srgbClr val="000000"/>
                </a:solidFill>
              </a:rPr>
              <a:t>2014</a:t>
            </a:r>
            <a:r>
              <a:rPr lang="ja-JP" altLang="en-US" sz="4800" b="1" dirty="0" smtClean="0">
                <a:solidFill>
                  <a:srgbClr val="000000"/>
                </a:solidFill>
              </a:rPr>
              <a:t>年</a:t>
            </a:r>
            <a:r>
              <a:rPr lang="en-US" altLang="ja-JP" sz="4800" b="1" dirty="0" smtClean="0">
                <a:solidFill>
                  <a:srgbClr val="000000"/>
                </a:solidFill>
              </a:rPr>
              <a:t>5</a:t>
            </a:r>
            <a:r>
              <a:rPr lang="ja-JP" altLang="en-US" sz="4800" b="1" dirty="0" smtClean="0">
                <a:solidFill>
                  <a:srgbClr val="000000"/>
                </a:solidFill>
              </a:rPr>
              <a:t>月</a:t>
            </a:r>
            <a:r>
              <a:rPr lang="en-US" altLang="ja-JP" sz="4800" b="1" dirty="0" smtClean="0">
                <a:solidFill>
                  <a:srgbClr val="000000"/>
                </a:solidFill>
              </a:rPr>
              <a:t>〜</a:t>
            </a:r>
            <a:r>
              <a:rPr lang="ja-JP" altLang="en-US" sz="4800" b="1" dirty="0" smtClean="0">
                <a:solidFill>
                  <a:srgbClr val="000000"/>
                </a:solidFill>
              </a:rPr>
              <a:t>）</a:t>
            </a:r>
            <a:endParaRPr lang="en-US" altLang="ja-JP" sz="4800" b="1" dirty="0">
              <a:solidFill>
                <a:srgbClr val="000000"/>
              </a:solidFill>
            </a:endParaRPr>
          </a:p>
          <a:p>
            <a:r>
              <a:rPr lang="en-US" altLang="ja-JP" sz="3200" b="1" dirty="0" smtClean="0">
                <a:solidFill>
                  <a:srgbClr val="FF6432"/>
                </a:solidFill>
              </a:rPr>
              <a:t> </a:t>
            </a:r>
            <a:r>
              <a:rPr lang="en-US" altLang="ja-JP" sz="8000" b="1" dirty="0" smtClean="0">
                <a:solidFill>
                  <a:srgbClr val="FF6432"/>
                </a:solidFill>
              </a:rPr>
              <a:t> </a:t>
            </a:r>
            <a:endParaRPr lang="en-US" altLang="ja-JP" sz="4800" b="1" dirty="0" smtClean="0">
              <a:solidFill>
                <a:srgbClr val="FF6432"/>
              </a:solidFill>
            </a:endParaRPr>
          </a:p>
          <a:p>
            <a:pPr algn="r"/>
            <a:r>
              <a:rPr lang="ja-JP" altLang="en-US" sz="4400" b="1" dirty="0"/>
              <a:t>毎月第３</a:t>
            </a:r>
            <a:r>
              <a:rPr lang="ja-JP" altLang="en-US" sz="4400" b="1" dirty="0" smtClean="0"/>
              <a:t>日曜日</a:t>
            </a:r>
          </a:p>
          <a:p>
            <a:pPr algn="r"/>
            <a:r>
              <a:rPr lang="ja-JP" altLang="en-US" sz="4400" b="1" dirty="0" smtClean="0">
                <a:solidFill>
                  <a:srgbClr val="FF6432"/>
                </a:solidFill>
              </a:rPr>
              <a:t>しまね家庭の日＝家族限定</a:t>
            </a:r>
            <a:endParaRPr lang="en-US" altLang="ja-JP" sz="4800" b="1" dirty="0" smtClean="0">
              <a:solidFill>
                <a:srgbClr val="FF6432"/>
              </a:solidFill>
            </a:endParaRPr>
          </a:p>
        </p:txBody>
      </p:sp>
    </p:spTree>
    <p:extLst>
      <p:ext uri="{BB962C8B-B14F-4D97-AF65-F5344CB8AC3E}">
        <p14:creationId xmlns:p14="http://schemas.microsoft.com/office/powerpoint/2010/main" val="379366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1369047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30167229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276813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6247865"/>
          </a:xfrm>
          <a:prstGeom prst="rect">
            <a:avLst/>
          </a:prstGeom>
          <a:noFill/>
        </p:spPr>
        <p:txBody>
          <a:bodyPr wrap="square" rtlCol="0">
            <a:spAutoFit/>
          </a:bodyPr>
          <a:lstStyle/>
          <a:p>
            <a:r>
              <a:rPr lang="ja-JP" altLang="en-US" sz="5400" b="1" dirty="0" smtClean="0">
                <a:solidFill>
                  <a:srgbClr val="FF6432"/>
                </a:solidFill>
              </a:rPr>
              <a:t>プ</a:t>
            </a:r>
            <a:r>
              <a:rPr lang="ja-JP" altLang="en-US" sz="5400" b="1" dirty="0" smtClean="0">
                <a:solidFill>
                  <a:srgbClr val="000000"/>
                </a:solidFill>
              </a:rPr>
              <a:t>ログラミング</a:t>
            </a:r>
            <a:r>
              <a:rPr lang="ja-JP" altLang="en-US" sz="5400" b="1" dirty="0" smtClean="0"/>
              <a:t>道場</a:t>
            </a:r>
            <a:r>
              <a:rPr lang="en-US" altLang="ja-JP" sz="5400" b="1" dirty="0" smtClean="0"/>
              <a:t> </a:t>
            </a:r>
            <a:r>
              <a:rPr lang="ja-JP" altLang="en-US" sz="5400" b="1" dirty="0" smtClean="0"/>
              <a:t>松江</a:t>
            </a:r>
            <a:endParaRPr lang="en-US" altLang="ja-JP" sz="5400" b="1" dirty="0"/>
          </a:p>
          <a:p>
            <a:r>
              <a:rPr lang="en-US" altLang="ja-JP" sz="4000" b="1" dirty="0" err="1" smtClean="0">
                <a:solidFill>
                  <a:schemeClr val="tx1">
                    <a:lumMod val="50000"/>
                    <a:lumOff val="50000"/>
                  </a:schemeClr>
                </a:solidFill>
                <a:latin typeface="Arial Black"/>
                <a:cs typeface="Arial Black"/>
              </a:rPr>
              <a:t>ProgShouDojo</a:t>
            </a:r>
            <a:endParaRPr lang="en-US" altLang="ja-JP" sz="4000" b="1" dirty="0" smtClean="0">
              <a:solidFill>
                <a:schemeClr val="tx1">
                  <a:lumMod val="50000"/>
                  <a:lumOff val="50000"/>
                </a:schemeClr>
              </a:solidFill>
              <a:latin typeface="Arial Black"/>
              <a:cs typeface="Arial Black"/>
            </a:endParaRPr>
          </a:p>
          <a:p>
            <a:r>
              <a:rPr lang="ja-JP" altLang="en-US" sz="3600" b="1" dirty="0" smtClean="0"/>
              <a:t>（</a:t>
            </a:r>
            <a:r>
              <a:rPr lang="en-US" altLang="ja-JP" sz="3600" b="1" dirty="0" smtClean="0"/>
              <a:t>2014</a:t>
            </a:r>
            <a:r>
              <a:rPr lang="ja-JP" altLang="en-US" sz="3600" b="1" dirty="0" smtClean="0"/>
              <a:t>年</a:t>
            </a:r>
            <a:r>
              <a:rPr lang="en-US" altLang="ja-JP" sz="3600" b="1" dirty="0" smtClean="0"/>
              <a:t>10</a:t>
            </a:r>
            <a:r>
              <a:rPr lang="ja-JP" altLang="en-US" sz="3600" b="1" dirty="0" smtClean="0"/>
              <a:t>月</a:t>
            </a:r>
            <a:r>
              <a:rPr lang="en-US" altLang="ja-JP" sz="3600" b="1" dirty="0" smtClean="0"/>
              <a:t>〜</a:t>
            </a:r>
            <a:r>
              <a:rPr lang="ja-JP" altLang="en-US" sz="3600" b="1" dirty="0" smtClean="0"/>
              <a:t>）</a:t>
            </a:r>
            <a:endParaRPr lang="en-US" altLang="ja-JP" sz="3600" b="1" dirty="0" smtClean="0"/>
          </a:p>
          <a:p>
            <a:endParaRPr lang="en-US" altLang="ja-JP" sz="3600" b="1" dirty="0"/>
          </a:p>
          <a:p>
            <a:endParaRPr lang="en-US" altLang="ja-JP" sz="3600" b="1" dirty="0" smtClean="0"/>
          </a:p>
          <a:p>
            <a:endParaRPr lang="en-US" altLang="ja-JP" sz="3600" b="1" dirty="0"/>
          </a:p>
          <a:p>
            <a:pPr algn="r"/>
            <a:r>
              <a:rPr lang="ja-JP" altLang="en-US" sz="3600" b="1" dirty="0" smtClean="0"/>
              <a:t>毎月一回</a:t>
            </a:r>
            <a:endParaRPr lang="en-US" altLang="ja-JP" sz="3600" b="1" dirty="0" smtClean="0"/>
          </a:p>
          <a:p>
            <a:pPr algn="r"/>
            <a:r>
              <a:rPr lang="ja-JP" altLang="en-US" sz="3600" b="1" dirty="0" smtClean="0">
                <a:solidFill>
                  <a:srgbClr val="FF6432"/>
                </a:solidFill>
              </a:rPr>
              <a:t>ステップアップするための</a:t>
            </a:r>
            <a:endParaRPr lang="en-US" altLang="ja-JP" sz="3600" b="1" dirty="0" smtClean="0">
              <a:solidFill>
                <a:srgbClr val="FF6432"/>
              </a:solidFill>
            </a:endParaRPr>
          </a:p>
          <a:p>
            <a:pPr algn="r"/>
            <a:r>
              <a:rPr lang="ja-JP" altLang="en-US" sz="3600" b="1" dirty="0" smtClean="0">
                <a:solidFill>
                  <a:srgbClr val="FF6432"/>
                </a:solidFill>
              </a:rPr>
              <a:t>無料のプログラミング教室</a:t>
            </a:r>
            <a:endParaRPr lang="en-US" altLang="ja-JP" sz="3600" b="1" dirty="0" smtClean="0">
              <a:solidFill>
                <a:srgbClr val="FF6432"/>
              </a:solidFill>
            </a:endParaRPr>
          </a:p>
        </p:txBody>
      </p:sp>
    </p:spTree>
    <p:extLst>
      <p:ext uri="{BB962C8B-B14F-4D97-AF65-F5344CB8AC3E}">
        <p14:creationId xmlns:p14="http://schemas.microsoft.com/office/powerpoint/2010/main" val="25163374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6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74488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497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197533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757669"/>
            <a:ext cx="7424738" cy="1692771"/>
          </a:xfrm>
          <a:prstGeom prst="rect">
            <a:avLst/>
          </a:prstGeom>
          <a:noFill/>
        </p:spPr>
        <p:txBody>
          <a:bodyPr wrap="square" rtlCol="0">
            <a:spAutoFit/>
          </a:bodyPr>
          <a:lstStyle/>
          <a:p>
            <a:r>
              <a:rPr lang="en-US" altLang="ja-JP" sz="3200" b="1" dirty="0" smtClean="0">
                <a:latin typeface="Arial Black"/>
                <a:cs typeface="Arial Black"/>
              </a:rPr>
              <a:t>Ruby</a:t>
            </a:r>
            <a:r>
              <a:rPr lang="ja-JP" altLang="en-US" sz="3600" b="1" dirty="0" smtClean="0"/>
              <a:t>プログラミング少年団</a:t>
            </a:r>
            <a:endParaRPr lang="en-US" altLang="ja-JP" sz="3600" b="1" dirty="0" smtClean="0"/>
          </a:p>
          <a:p>
            <a:r>
              <a:rPr lang="en-US" altLang="ja-JP" sz="3200" b="1" dirty="0" smtClean="0">
                <a:solidFill>
                  <a:srgbClr val="FF6432"/>
                </a:solidFill>
              </a:rPr>
              <a:t>≒</a:t>
            </a:r>
            <a:r>
              <a:rPr lang="en-US" altLang="ja-JP" sz="3200" b="1" dirty="0" smtClean="0"/>
              <a:t> </a:t>
            </a:r>
            <a:r>
              <a:rPr lang="en-US" altLang="ja-JP" sz="3200" b="1" dirty="0" smtClean="0">
                <a:solidFill>
                  <a:srgbClr val="000000"/>
                </a:solidFill>
                <a:latin typeface="Arial Black"/>
                <a:cs typeface="Arial Black"/>
              </a:rPr>
              <a:t>Ruby</a:t>
            </a:r>
            <a:r>
              <a:rPr lang="ja-JP" altLang="en-US" sz="3200" b="1" dirty="0">
                <a:solidFill>
                  <a:srgbClr val="000000"/>
                </a:solidFill>
              </a:rPr>
              <a:t>を対象とした</a:t>
            </a:r>
            <a:r>
              <a:rPr lang="ja-JP" altLang="en-US" sz="3200" b="1" dirty="0">
                <a:solidFill>
                  <a:srgbClr val="FF6432"/>
                </a:solidFill>
              </a:rPr>
              <a:t>スポーツ少年団</a:t>
            </a:r>
            <a:endParaRPr lang="en-US" altLang="ja-JP" sz="3200" b="1" dirty="0">
              <a:solidFill>
                <a:srgbClr val="FF6432"/>
              </a:solidFill>
            </a:endParaRPr>
          </a:p>
          <a:p>
            <a:endParaRPr lang="en-US" altLang="ja-JP" sz="3600" b="1" dirty="0" smtClean="0"/>
          </a:p>
        </p:txBody>
      </p:sp>
      <p:sp>
        <p:nvSpPr>
          <p:cNvPr id="17" name="フリーフォーム 16"/>
          <p:cNvSpPr/>
          <p:nvPr/>
        </p:nvSpPr>
        <p:spPr>
          <a:xfrm rot="20897865">
            <a:off x="3459090" y="208116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4304185" y="3092454"/>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2289090" y="3161169"/>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rot="19951659">
            <a:off x="2422898" y="3087888"/>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3489483" y="2018700"/>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4368930" y="3130094"/>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 y="4329000"/>
            <a:ext cx="9144000" cy="2595563"/>
          </a:xfrm>
          <a:prstGeom prst="rect">
            <a:avLst/>
          </a:prstGeom>
        </p:spPr>
      </p:pic>
    </p:spTree>
    <p:extLst>
      <p:ext uri="{BB962C8B-B14F-4D97-AF65-F5344CB8AC3E}">
        <p14:creationId xmlns:p14="http://schemas.microsoft.com/office/powerpoint/2010/main" val="901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726032"/>
            <a:ext cx="7505670" cy="4062650"/>
          </a:xfrm>
          <a:prstGeom prst="rect">
            <a:avLst/>
          </a:prstGeom>
          <a:noFill/>
        </p:spPr>
        <p:txBody>
          <a:bodyPr wrap="square" rtlCol="0">
            <a:spAutoFit/>
          </a:bodyPr>
          <a:lstStyle/>
          <a:p>
            <a:r>
              <a:rPr lang="ja-JP" altLang="en-US" sz="4800" b="1" dirty="0" smtClean="0">
                <a:solidFill>
                  <a:srgbClr val="FF6432"/>
                </a:solidFill>
              </a:rPr>
              <a:t>ま</a:t>
            </a:r>
            <a:r>
              <a:rPr lang="ja-JP" altLang="en-US" sz="4800" b="1" dirty="0" smtClean="0">
                <a:solidFill>
                  <a:schemeClr val="bg1"/>
                </a:solidFill>
              </a:rPr>
              <a:t>とめ</a:t>
            </a:r>
            <a:endParaRPr lang="en-US" altLang="ja-JP" sz="4800" b="1" dirty="0" smtClean="0">
              <a:solidFill>
                <a:schemeClr val="bg1"/>
              </a:solidFill>
            </a:endParaRPr>
          </a:p>
          <a:p>
            <a:endParaRPr lang="en-US" altLang="ja-JP" sz="1000" dirty="0" smtClean="0"/>
          </a:p>
          <a:p>
            <a:endParaRPr lang="en-US" altLang="ja-JP" sz="1000" dirty="0"/>
          </a:p>
          <a:p>
            <a:endParaRPr lang="en-US" altLang="ja-JP" sz="1000" dirty="0" smtClean="0"/>
          </a:p>
          <a:p>
            <a:endParaRPr lang="en-US" altLang="ja-JP" sz="1000" dirty="0"/>
          </a:p>
          <a:p>
            <a:endParaRPr lang="en-US" altLang="ja-JP" sz="1000" dirty="0" smtClean="0"/>
          </a:p>
          <a:p>
            <a:pPr lvl="0"/>
            <a:r>
              <a:rPr lang="ja-JP" altLang="en-US" sz="3200" b="1" dirty="0" smtClean="0">
                <a:solidFill>
                  <a:srgbClr val="FF6633"/>
                </a:solidFill>
              </a:rPr>
              <a:t>ス</a:t>
            </a:r>
            <a:r>
              <a:rPr lang="ja-JP" altLang="en-US" sz="3200" b="1" dirty="0" smtClean="0">
                <a:solidFill>
                  <a:schemeClr val="bg1"/>
                </a:solidFill>
              </a:rPr>
              <a:t>モウルビー</a:t>
            </a:r>
            <a:endParaRPr lang="en-US" altLang="ja-JP" sz="3200" b="1" dirty="0" smtClean="0">
              <a:solidFill>
                <a:schemeClr val="bg1"/>
              </a:solidFill>
            </a:endParaRPr>
          </a:p>
          <a:p>
            <a:pPr lvl="1"/>
            <a:r>
              <a:rPr lang="en-US" altLang="ja-JP" sz="3200" b="1" dirty="0" smtClean="0">
                <a:solidFill>
                  <a:srgbClr val="FF6432"/>
                </a:solidFill>
                <a:latin typeface="Arial Black"/>
                <a:cs typeface="Arial Black"/>
              </a:rPr>
              <a:t>S</a:t>
            </a:r>
            <a:r>
              <a:rPr lang="en-US" altLang="ja-JP" sz="3200" b="1" dirty="0" smtClean="0">
                <a:solidFill>
                  <a:schemeClr val="bg1"/>
                </a:solidFill>
                <a:latin typeface="Arial Black"/>
                <a:cs typeface="Arial Black"/>
              </a:rPr>
              <a:t>cratch + Ruby</a:t>
            </a:r>
            <a:br>
              <a:rPr lang="en-US" altLang="ja-JP" sz="3200" b="1" dirty="0" smtClean="0">
                <a:solidFill>
                  <a:schemeClr val="bg1"/>
                </a:solidFill>
                <a:latin typeface="Arial Black"/>
                <a:cs typeface="Arial Black"/>
              </a:rPr>
            </a:br>
            <a:endParaRPr lang="en-US" altLang="ja-JP" sz="3200" b="1" dirty="0" smtClean="0">
              <a:solidFill>
                <a:schemeClr val="bg1"/>
              </a:solidFill>
              <a:latin typeface="Arial Black"/>
              <a:cs typeface="Arial Black"/>
            </a:endParaRPr>
          </a:p>
          <a:p>
            <a:pPr lvl="0"/>
            <a:r>
              <a:rPr lang="en-US" altLang="ja-JP" sz="3200" b="1" dirty="0" smtClean="0">
                <a:solidFill>
                  <a:srgbClr val="FF6432"/>
                </a:solidFill>
                <a:latin typeface="Arial Black"/>
                <a:cs typeface="Arial Black"/>
              </a:rPr>
              <a:t>R</a:t>
            </a:r>
            <a:r>
              <a:rPr lang="en-US" altLang="ja-JP" sz="3200" b="1" dirty="0" smtClean="0">
                <a:solidFill>
                  <a:schemeClr val="bg1"/>
                </a:solidFill>
                <a:latin typeface="Arial Black"/>
                <a:cs typeface="Arial Black"/>
              </a:rPr>
              <a:t>uby</a:t>
            </a:r>
            <a:r>
              <a:rPr lang="ja-JP" altLang="en-US" sz="3200" b="1" dirty="0" smtClean="0">
                <a:solidFill>
                  <a:schemeClr val="bg1"/>
                </a:solidFill>
              </a:rPr>
              <a:t>プログラミング少年団</a:t>
            </a:r>
            <a:endParaRPr lang="en-US" altLang="ja-JP" sz="3200" b="1" dirty="0" smtClean="0">
              <a:solidFill>
                <a:schemeClr val="bg1"/>
              </a:solidFill>
            </a:endParaRPr>
          </a:p>
          <a:p>
            <a:pPr lvl="1"/>
            <a:r>
              <a:rPr lang="en-US" altLang="ja-JP" sz="3200" b="1" dirty="0" smtClean="0">
                <a:solidFill>
                  <a:srgbClr val="FF6432"/>
                </a:solidFill>
                <a:latin typeface="Arial Black"/>
                <a:cs typeface="Arial Black"/>
              </a:rPr>
              <a:t>≒ </a:t>
            </a:r>
            <a:r>
              <a:rPr lang="en-US" altLang="ja-JP" sz="3200" b="1" dirty="0" smtClean="0">
                <a:solidFill>
                  <a:schemeClr val="bg1"/>
                </a:solidFill>
                <a:latin typeface="Arial Black"/>
                <a:cs typeface="Arial Black"/>
              </a:rPr>
              <a:t>Ruby</a:t>
            </a:r>
            <a:r>
              <a:rPr lang="ja-JP" altLang="en-US" sz="3200" b="1" dirty="0" smtClean="0">
                <a:solidFill>
                  <a:schemeClr val="bg1"/>
                </a:solidFill>
              </a:rPr>
              <a:t>を対象としたスポーツ少年団</a:t>
            </a:r>
            <a:endParaRPr lang="en-US" altLang="ja-JP" sz="3200" b="1" dirty="0">
              <a:solidFill>
                <a:schemeClr val="bg1"/>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fade">
                                      <p:cBhvr>
                                        <p:cTn id="15" dur="500"/>
                                        <p:tgtEl>
                                          <p:spTgt spid="2">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8" end="8"/>
                                            </p:txEl>
                                          </p:spTgt>
                                        </p:tgtEl>
                                        <p:attrNameLst>
                                          <p:attrName>style.visibility</p:attrName>
                                        </p:attrNameLst>
                                      </p:cBhvr>
                                      <p:to>
                                        <p:strVal val="visible"/>
                                      </p:to>
                                    </p:set>
                                    <p:animEffect transition="in" filter="fade">
                                      <p:cBhvr>
                                        <p:cTn id="20" dur="500"/>
                                        <p:tgtEl>
                                          <p:spTgt spid="2">
                                            <p:txEl>
                                              <p:pRg st="8" end="8"/>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animEffect transition="in" filter="fade">
                                      <p:cBhvr>
                                        <p:cTn id="2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00" y="324000"/>
            <a:ext cx="4455000" cy="297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000" y="726355"/>
            <a:ext cx="7515450" cy="5524589"/>
          </a:xfrm>
          <a:prstGeom prst="rect">
            <a:avLst/>
          </a:prstGeom>
          <a:noFill/>
          <a:ln>
            <a:noFill/>
          </a:ln>
        </p:spPr>
        <p:txBody>
          <a:bodyPr wrap="square" rtlCol="0">
            <a:spAutoFit/>
          </a:bodyPr>
          <a:lstStyle/>
          <a:p>
            <a:r>
              <a:rPr kumimoji="1" lang="ja-JP" altLang="en-US" sz="6000" b="1" dirty="0" smtClean="0">
                <a:solidFill>
                  <a:srgbClr val="FF6633"/>
                </a:solidFill>
                <a:latin typeface="+mj-ea"/>
                <a:ea typeface="+mj-ea"/>
              </a:rPr>
              <a:t>高尾</a:t>
            </a:r>
            <a:r>
              <a:rPr kumimoji="1" lang="en-US" altLang="ja-JP" sz="6000" b="1" dirty="0" smtClean="0">
                <a:solidFill>
                  <a:srgbClr val="FF6633"/>
                </a:solidFill>
                <a:latin typeface="+mj-ea"/>
                <a:ea typeface="+mj-ea"/>
              </a:rPr>
              <a:t> </a:t>
            </a:r>
            <a:r>
              <a:rPr kumimoji="1" lang="ja-JP" altLang="en-US" sz="6000" b="1" dirty="0" smtClean="0">
                <a:solidFill>
                  <a:srgbClr val="FF6633"/>
                </a:solidFill>
                <a:latin typeface="+mj-ea"/>
                <a:ea typeface="+mj-ea"/>
              </a:rPr>
              <a:t>宏治</a:t>
            </a:r>
            <a:endParaRPr kumimoji="1" lang="en-US" altLang="ja-JP" sz="6000" b="1" dirty="0" smtClean="0">
              <a:latin typeface="+mj-ea"/>
              <a:ea typeface="+mj-ea"/>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endParaRPr lang="en-US" altLang="ja-JP" sz="3200" b="1" dirty="0" smtClean="0">
              <a:ln w="25400">
                <a:noFill/>
              </a:ln>
              <a:solidFill>
                <a:srgbClr val="FF6432"/>
              </a:solidFill>
            </a:endParaRPr>
          </a:p>
          <a:p>
            <a:r>
              <a:rPr lang="en-US" altLang="ja-JP" sz="2400" b="1" dirty="0" smtClean="0">
                <a:ln w="25400">
                  <a:noFill/>
                </a:ln>
                <a:solidFill>
                  <a:srgbClr val="FF6432"/>
                </a:solidFill>
              </a:rPr>
              <a:t> </a:t>
            </a:r>
            <a:endParaRPr lang="en-US" altLang="ja-JP" sz="2400" b="1" dirty="0">
              <a:ln w="25400">
                <a:noFill/>
              </a:ln>
              <a:solidFill>
                <a:srgbClr val="FF6432"/>
              </a:solidFill>
            </a:endParaRPr>
          </a:p>
          <a:p>
            <a:r>
              <a:rPr lang="ja-JP" altLang="en-US" sz="3200" b="1" dirty="0" smtClean="0">
                <a:ln w="12700">
                  <a:noFill/>
                </a:ln>
                <a:solidFill>
                  <a:srgbClr val="FF6432"/>
                </a:solidFill>
                <a:latin typeface="Arial Black"/>
                <a:ea typeface="+mj-ea"/>
                <a:cs typeface="Arial Black"/>
              </a:rPr>
              <a:t>Ｒ</a:t>
            </a:r>
            <a:r>
              <a:rPr lang="ja-JP" altLang="en-US" sz="3200" b="1" dirty="0" smtClean="0">
                <a:ln w="12700">
                  <a:noFill/>
                </a:ln>
                <a:latin typeface="Arial Black"/>
                <a:ea typeface="+mj-ea"/>
                <a:cs typeface="Arial Black"/>
              </a:rPr>
              <a:t>ｕｂｙ</a:t>
            </a:r>
            <a:r>
              <a:rPr lang="ja-JP" altLang="en-US" sz="3200" b="1" dirty="0" smtClean="0">
                <a:ln w="12700">
                  <a:noFill/>
                </a:ln>
                <a:latin typeface="+mj-ea"/>
                <a:ea typeface="+mj-ea"/>
              </a:rPr>
              <a:t>プログラミング少年団</a:t>
            </a:r>
            <a:r>
              <a:rPr lang="en-US" altLang="ja-JP" sz="3200" b="1" dirty="0" smtClean="0">
                <a:ln w="12700">
                  <a:noFill/>
                </a:ln>
                <a:latin typeface="+mj-ea"/>
                <a:ea typeface="+mj-ea"/>
              </a:rPr>
              <a:t> </a:t>
            </a:r>
            <a:r>
              <a:rPr lang="ja-JP" altLang="en-US" sz="3200" b="1" dirty="0" smtClean="0">
                <a:ln w="12700">
                  <a:noFill/>
                </a:ln>
                <a:latin typeface="+mj-ea"/>
                <a:ea typeface="+mj-ea"/>
              </a:rPr>
              <a:t>団長</a:t>
            </a:r>
            <a:endParaRPr lang="en-US" altLang="ja-JP" sz="3200" b="1" dirty="0" smtClean="0">
              <a:ln w="12700">
                <a:noFill/>
              </a:ln>
              <a:latin typeface="+mj-ea"/>
              <a:ea typeface="+mj-ea"/>
            </a:endParaRPr>
          </a:p>
          <a:p>
            <a:r>
              <a:rPr lang="en-US" altLang="ja-JP" sz="1050" dirty="0">
                <a:ln w="12700">
                  <a:noFill/>
                </a:ln>
                <a:latin typeface="+mj-ea"/>
                <a:ea typeface="+mj-ea"/>
              </a:rPr>
              <a:t> </a:t>
            </a:r>
            <a:endParaRPr lang="en-US" altLang="ja-JP" sz="3200" dirty="0" smtClean="0">
              <a:ln w="12700">
                <a:noFill/>
              </a:ln>
              <a:latin typeface="+mj-ea"/>
              <a:ea typeface="+mj-ea"/>
            </a:endParaRPr>
          </a:p>
          <a:p>
            <a:r>
              <a:rPr lang="ja-JP" altLang="en-US" sz="3200" b="1" dirty="0" smtClean="0">
                <a:ln w="12700">
                  <a:noFill/>
                </a:ln>
                <a:solidFill>
                  <a:srgbClr val="FF6432"/>
                </a:solidFill>
                <a:latin typeface="+mj-ea"/>
                <a:ea typeface="+mj-ea"/>
              </a:rPr>
              <a:t>ネ</a:t>
            </a:r>
            <a:r>
              <a:rPr lang="ja-JP" altLang="en-US" sz="3200" b="1" dirty="0" smtClean="0">
                <a:ln w="12700">
                  <a:noFill/>
                </a:ln>
                <a:latin typeface="+mj-ea"/>
                <a:ea typeface="+mj-ea"/>
              </a:rPr>
              <a:t>ットワーク応用通信研究所</a:t>
            </a:r>
            <a:r>
              <a:rPr lang="en-US" altLang="ja-JP" sz="3200" b="1" dirty="0" smtClean="0">
                <a:ln w="12700">
                  <a:noFill/>
                </a:ln>
                <a:latin typeface="+mj-ea"/>
                <a:ea typeface="+mj-ea"/>
              </a:rPr>
              <a:t/>
            </a:r>
            <a:br>
              <a:rPr lang="en-US" altLang="ja-JP" sz="3200" b="1" dirty="0" smtClean="0">
                <a:ln w="12700">
                  <a:noFill/>
                </a:ln>
                <a:latin typeface="+mj-ea"/>
                <a:ea typeface="+mj-ea"/>
              </a:rPr>
            </a:br>
            <a:r>
              <a:rPr lang="en-US" altLang="ja-JP" sz="1050" b="1" dirty="0" smtClean="0">
                <a:ln w="12700">
                  <a:noFill/>
                </a:ln>
                <a:latin typeface="+mj-ea"/>
                <a:ea typeface="+mj-ea"/>
              </a:rPr>
              <a:t> </a:t>
            </a:r>
            <a:endParaRPr lang="en-US" altLang="ja-JP" sz="3200" b="1" dirty="0" smtClean="0">
              <a:ln w="12700">
                <a:noFill/>
              </a:ln>
              <a:latin typeface="+mj-ea"/>
              <a:ea typeface="+mj-ea"/>
            </a:endParaRPr>
          </a:p>
          <a:p>
            <a:r>
              <a:rPr lang="en-US" altLang="ja-JP" sz="3200" b="1" dirty="0" smtClean="0">
                <a:ln w="12700">
                  <a:noFill/>
                </a:ln>
                <a:solidFill>
                  <a:srgbClr val="FF6432"/>
                </a:solidFill>
                <a:latin typeface="+mj-ea"/>
                <a:ea typeface="+mj-ea"/>
              </a:rPr>
              <a:t>C</a:t>
            </a:r>
            <a:r>
              <a:rPr lang="ja-JP" altLang="en-US" sz="3200" b="1" dirty="0" smtClean="0">
                <a:ln w="12700">
                  <a:noFill/>
                </a:ln>
                <a:latin typeface="+mj-ea"/>
                <a:ea typeface="+mj-ea"/>
              </a:rPr>
              <a:t>Ｒｕｂｙコミッタ</a:t>
            </a:r>
            <a:endParaRPr lang="en-US" altLang="ja-JP" sz="2800" b="1" dirty="0" smtClean="0">
              <a:ln w="12700">
                <a:noFill/>
              </a:ln>
              <a:latin typeface="+mj-ea"/>
              <a:ea typeface="+mj-ea"/>
            </a:endParaRPr>
          </a:p>
          <a:p>
            <a:r>
              <a:rPr lang="en-US" altLang="ja-JP" sz="1050" b="1" dirty="0" smtClean="0">
                <a:ln w="12700">
                  <a:noFill/>
                </a:ln>
                <a:solidFill>
                  <a:srgbClr val="FF6432"/>
                </a:solidFill>
                <a:latin typeface="+mj-ea"/>
                <a:ea typeface="+mj-ea"/>
              </a:rPr>
              <a:t> </a:t>
            </a:r>
            <a:r>
              <a:rPr lang="en-US" altLang="ja-JP" sz="3200" b="1" dirty="0" smtClean="0">
                <a:ln w="12700">
                  <a:noFill/>
                </a:ln>
                <a:solidFill>
                  <a:srgbClr val="FF6432"/>
                </a:solidFill>
                <a:latin typeface="+mj-ea"/>
                <a:ea typeface="+mj-ea"/>
              </a:rPr>
              <a:t/>
            </a:r>
            <a:br>
              <a:rPr lang="en-US" altLang="ja-JP" sz="3200" b="1" dirty="0" smtClean="0">
                <a:ln w="12700">
                  <a:noFill/>
                </a:ln>
                <a:solidFill>
                  <a:srgbClr val="FF6432"/>
                </a:solidFill>
                <a:latin typeface="+mj-ea"/>
                <a:ea typeface="+mj-ea"/>
              </a:rPr>
            </a:br>
            <a:r>
              <a:rPr lang="ja-JP" altLang="en-US" sz="3200" b="1" dirty="0" smtClean="0">
                <a:ln w="12700">
                  <a:noFill/>
                </a:ln>
                <a:solidFill>
                  <a:srgbClr val="FF6432"/>
                </a:solidFill>
                <a:latin typeface="+mj-ea"/>
                <a:ea typeface="+mj-ea"/>
              </a:rPr>
              <a:t>島</a:t>
            </a:r>
            <a:r>
              <a:rPr lang="ja-JP" altLang="en-US" sz="3200" b="1" dirty="0" smtClean="0">
                <a:ln w="12700">
                  <a:noFill/>
                </a:ln>
                <a:solidFill>
                  <a:srgbClr val="000000"/>
                </a:solidFill>
                <a:latin typeface="+mj-ea"/>
                <a:ea typeface="+mj-ea"/>
              </a:rPr>
              <a:t>根県松江市在住</a:t>
            </a:r>
            <a:endParaRPr lang="en-US" altLang="ja-JP" sz="2400" b="1" dirty="0">
              <a:ln w="12700">
                <a:noFill/>
              </a:ln>
              <a:solidFill>
                <a:srgbClr val="000000"/>
              </a:solidFill>
              <a:latin typeface="+mj-ea"/>
              <a:ea typeface="+mj-ea"/>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ja-JP" altLang="en-US" sz="4000" dirty="0">
                <a:latin typeface="ヒラギノ明朝 Pro W6"/>
                <a:ea typeface="ヒラギノ明朝 Pro W6"/>
                <a:cs typeface="ヒラギノ明朝 Pro W6"/>
              </a:rPr>
              <a:t>自分の生活で使う道具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で直すことができる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ja-JP" altLang="en-US" sz="4000" dirty="0">
                <a:latin typeface="ヒラギノ明朝 Pro W6"/>
                <a:ea typeface="ヒラギノ明朝 Pro W6"/>
                <a:cs typeface="ヒラギノ明朝 Pro W6"/>
              </a:rPr>
              <a:t>問題を解決するための道具</a:t>
            </a:r>
            <a:r>
              <a:rPr lang="ja-JP" altLang="en-US" sz="4000" dirty="0" smtClean="0">
                <a:latin typeface="ヒラギノ明朝 Pro W6"/>
                <a:ea typeface="ヒラギノ明朝 Pro W6"/>
                <a:cs typeface="ヒラギノ明朝 Pro W6"/>
              </a:rPr>
              <a:t>を</a:t>
            </a:r>
            <a:endParaRPr lang="en-US" altLang="ja-JP" sz="4000" dirty="0" smtClean="0">
              <a:latin typeface="ヒラギノ明朝 Pro W6"/>
              <a:ea typeface="ヒラギノ明朝 Pro W6"/>
              <a:cs typeface="ヒラギノ明朝 Pro W6"/>
            </a:endParaRPr>
          </a:p>
          <a:p>
            <a:pPr algn="ctr"/>
            <a:r>
              <a:rPr lang="ja-JP" altLang="en-US" sz="4000" dirty="0" smtClean="0">
                <a:latin typeface="ヒラギノ明朝 Pro W6"/>
                <a:ea typeface="ヒラギノ明朝 Pro W6"/>
                <a:cs typeface="ヒラギノ明朝 Pro W6"/>
              </a:rPr>
              <a:t>自分</a:t>
            </a:r>
            <a:r>
              <a:rPr lang="ja-JP" altLang="en-US" sz="4000" dirty="0">
                <a:latin typeface="ヒラギノ明朝 Pro W6"/>
                <a:ea typeface="ヒラギノ明朝 Pro W6"/>
                <a:cs typeface="ヒラギノ明朝 Pro W6"/>
              </a:rPr>
              <a:t>で作り出すことができる</a:t>
            </a:r>
            <a:endParaRPr lang="en-US" altLang="ja-JP" sz="4000" dirty="0">
              <a:latin typeface="ヒラギノ明朝 Pro W6"/>
              <a:ea typeface="ヒラギノ明朝 Pro W6"/>
              <a:cs typeface="ヒラギノ明朝 Pro W6"/>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72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176871148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5400" dirty="0" smtClean="0">
                <a:solidFill>
                  <a:srgbClr val="FF6432"/>
                </a:solidFill>
                <a:latin typeface="Arial Black"/>
                <a:cs typeface="Arial Black"/>
              </a:rPr>
              <a:t>U</a:t>
            </a:r>
            <a:endParaRPr lang="en-US" altLang="ja-JP" sz="6600" dirty="0" smtClean="0">
              <a:solidFill>
                <a:srgbClr val="FF6432"/>
              </a:solidFill>
              <a:latin typeface="Arial Black"/>
              <a:cs typeface="Arial Black"/>
            </a:endParaRPr>
          </a:p>
        </p:txBody>
      </p:sp>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err="1">
                <a:solidFill>
                  <a:srgbClr val="FF6432"/>
                </a:solidFill>
                <a:latin typeface="Arial Black"/>
                <a:cs typeface="Arial Black"/>
              </a:rPr>
              <a:t>S</a:t>
            </a:r>
            <a:r>
              <a:rPr lang="en-US" altLang="ja-JP" sz="4000" dirty="0" err="1">
                <a:latin typeface="Arial Black"/>
                <a:cs typeface="Arial Black"/>
              </a:rPr>
              <a:t>malruby</a:t>
            </a:r>
            <a:r>
              <a:rPr lang="en-US" altLang="ja-JP" sz="4000" dirty="0"/>
              <a:t> </a:t>
            </a:r>
            <a:r>
              <a:rPr lang="en-US" altLang="ja-JP" sz="4000" b="1" dirty="0" smtClean="0">
                <a:latin typeface="+mn-ea"/>
              </a:rPr>
              <a:t>(</a:t>
            </a:r>
            <a:r>
              <a:rPr lang="ja-JP" altLang="en-US" sz="4000" b="1" dirty="0" smtClean="0">
                <a:latin typeface="+mn-ea"/>
              </a:rPr>
              <a:t>スモウルビー</a:t>
            </a:r>
            <a:r>
              <a:rPr lang="en-US" altLang="ja-JP" sz="4000" b="1" dirty="0" smtClean="0">
                <a:latin typeface="+mn-ea"/>
              </a:rPr>
              <a:t>)</a:t>
            </a:r>
            <a:endParaRPr lang="en-US" altLang="ja-JP" sz="4000" b="1"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pic>
        <p:nvPicPr>
          <p:cNvPr id="5" name="図 4" descr="logo-checkpoi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001" y="4149001"/>
            <a:ext cx="4536999" cy="2115000"/>
          </a:xfrm>
          <a:prstGeom prst="rect">
            <a:avLst/>
          </a:prstGeom>
        </p:spPr>
      </p:pic>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000" y="3021934"/>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b="1" dirty="0" smtClean="0">
                <a:solidFill>
                  <a:srgbClr val="FF6432"/>
                </a:solidFill>
              </a:rPr>
              <a:t>松江市</a:t>
            </a:r>
            <a:r>
              <a:rPr lang="en-US" altLang="ja-JP" b="1" dirty="0" smtClean="0">
                <a:solidFill>
                  <a:srgbClr val="FF6432"/>
                </a:solidFill>
              </a:rPr>
              <a:t/>
            </a:r>
            <a:br>
              <a:rPr lang="en-US" altLang="ja-JP" b="1" dirty="0" smtClean="0">
                <a:solidFill>
                  <a:srgbClr val="FF6432"/>
                </a:solidFill>
              </a:rPr>
            </a:br>
            <a:r>
              <a:rPr lang="ja-JP" altLang="en-US" b="1" dirty="0" smtClean="0">
                <a:solidFill>
                  <a:srgbClr val="FF6432"/>
                </a:solidFill>
              </a:rPr>
              <a:t>中学生Ｒｕｂｙ教室</a:t>
            </a:r>
            <a:r>
              <a:rPr lang="en-US" altLang="ja-JP" b="1" dirty="0" smtClean="0">
                <a:solidFill>
                  <a:srgbClr val="FF6432"/>
                </a:solidFill>
              </a:rPr>
              <a:t/>
            </a:r>
            <a:br>
              <a:rPr lang="en-US" altLang="ja-JP" b="1" dirty="0" smtClean="0">
                <a:solidFill>
                  <a:srgbClr val="FF6432"/>
                </a:solidFill>
              </a:rPr>
            </a:br>
            <a:r>
              <a:rPr lang="ja-JP" altLang="en-US" sz="4000" b="1" dirty="0" smtClean="0">
                <a:solidFill>
                  <a:srgbClr val="000000"/>
                </a:solidFill>
              </a:rPr>
              <a:t>（</a:t>
            </a:r>
            <a:r>
              <a:rPr lang="en-US" altLang="ja-JP" sz="4000" b="1" dirty="0" smtClean="0">
                <a:solidFill>
                  <a:srgbClr val="000000"/>
                </a:solidFill>
              </a:rPr>
              <a:t>2008</a:t>
            </a:r>
            <a:r>
              <a:rPr lang="ja-JP" altLang="en-US" sz="4000" b="1" dirty="0" smtClean="0">
                <a:solidFill>
                  <a:srgbClr val="000000"/>
                </a:solidFill>
              </a:rPr>
              <a:t>年</a:t>
            </a:r>
            <a:r>
              <a:rPr lang="en-US" altLang="ja-JP" sz="4000" b="1" dirty="0" smtClean="0">
                <a:solidFill>
                  <a:srgbClr val="000000"/>
                </a:solidFill>
              </a:rPr>
              <a:t>〜</a:t>
            </a:r>
            <a:r>
              <a:rPr lang="ja-JP" altLang="en-US" sz="4000" b="1" dirty="0" smtClean="0">
                <a:solidFill>
                  <a:srgbClr val="000000"/>
                </a:solidFill>
              </a:rPr>
              <a:t>）</a:t>
            </a:r>
            <a:r>
              <a:rPr lang="en-US" altLang="ja-JP" sz="4000" b="1" dirty="0" smtClean="0">
                <a:solidFill>
                  <a:srgbClr val="000000"/>
                </a:solidFill>
              </a:rPr>
              <a:t/>
            </a:r>
            <a:br>
              <a:rPr lang="en-US" altLang="ja-JP" sz="4000" b="1" dirty="0" smtClean="0">
                <a:solidFill>
                  <a:srgbClr val="000000"/>
                </a:solidFill>
              </a:rPr>
            </a:br>
            <a:r>
              <a:rPr lang="en-US" altLang="ja-JP" sz="4000" b="1" dirty="0">
                <a:solidFill>
                  <a:srgbClr val="000000"/>
                </a:solidFill>
              </a:rPr>
              <a:t/>
            </a:r>
            <a:br>
              <a:rPr lang="en-US" altLang="ja-JP" sz="4000" b="1" dirty="0">
                <a:solidFill>
                  <a:srgbClr val="000000"/>
                </a:solidFill>
              </a:rPr>
            </a:br>
            <a:endParaRPr kumimoji="1" lang="ja-JP" alt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7200" b="1" dirty="0" smtClean="0">
                <a:latin typeface="Arial Black"/>
                <a:cs typeface="Arial Black"/>
              </a:rPr>
              <a:t>uby</a:t>
            </a:r>
            <a:endParaRPr lang="en-US" altLang="ja-JP" sz="6000" b="1"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788371" y="2394000"/>
            <a:ext cx="6798629" cy="3477875"/>
          </a:xfrm>
          <a:prstGeom prst="rect">
            <a:avLst/>
          </a:prstGeom>
          <a:noFill/>
        </p:spPr>
        <p:txBody>
          <a:bodyPr wrap="square" rtlCol="0">
            <a:spAutoFit/>
          </a:bodyPr>
          <a:lstStyle/>
          <a:p>
            <a:r>
              <a:rPr lang="ja-JP" altLang="en-US" sz="4400" b="1" dirty="0" smtClean="0">
                <a:solidFill>
                  <a:srgbClr val="FF6432"/>
                </a:solidFill>
              </a:rPr>
              <a:t>タ</a:t>
            </a:r>
            <a:r>
              <a:rPr lang="ja-JP" altLang="en-US" sz="4400" b="1" dirty="0" smtClean="0">
                <a:solidFill>
                  <a:srgbClr val="000000"/>
                </a:solidFill>
              </a:rPr>
              <a:t>イピング</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ja-JP" altLang="en-US" sz="4400" b="1" dirty="0" smtClean="0">
                <a:solidFill>
                  <a:srgbClr val="FF6432"/>
                </a:solidFill>
              </a:rPr>
              <a:t>英</a:t>
            </a:r>
            <a:r>
              <a:rPr lang="ja-JP" altLang="en-US" sz="4400" b="1" dirty="0" smtClean="0">
                <a:solidFill>
                  <a:srgbClr val="000000"/>
                </a:solidFill>
              </a:rPr>
              <a:t>語</a:t>
            </a:r>
            <a:r>
              <a:rPr lang="en-US" altLang="ja-JP" sz="4400" b="1" dirty="0" smtClean="0">
                <a:solidFill>
                  <a:srgbClr val="000000"/>
                </a:solidFill>
              </a:rPr>
              <a:t/>
            </a:r>
            <a:br>
              <a:rPr lang="en-US" altLang="ja-JP" sz="4400" b="1" dirty="0" smtClean="0">
                <a:solidFill>
                  <a:srgbClr val="000000"/>
                </a:solidFill>
              </a:rPr>
            </a:br>
            <a:r>
              <a:rPr lang="en-US" altLang="ja-JP" sz="4400" b="1" dirty="0" smtClean="0">
                <a:solidFill>
                  <a:srgbClr val="000000"/>
                </a:solidFill>
              </a:rPr>
              <a:t> </a:t>
            </a:r>
          </a:p>
          <a:p>
            <a:r>
              <a:rPr lang="en-US" altLang="ja-JP" sz="4400" b="1" dirty="0" smtClean="0">
                <a:solidFill>
                  <a:srgbClr val="FF6432"/>
                </a:solidFill>
                <a:latin typeface="Arial Black"/>
                <a:cs typeface="Arial Black"/>
              </a:rPr>
              <a:t>R</a:t>
            </a:r>
            <a:r>
              <a:rPr lang="en-US" altLang="ja-JP" sz="4400" b="1" dirty="0" smtClean="0">
                <a:solidFill>
                  <a:srgbClr val="000000"/>
                </a:solidFill>
                <a:latin typeface="Arial Black"/>
                <a:cs typeface="Arial Black"/>
              </a:rPr>
              <a:t>uby</a:t>
            </a:r>
            <a:r>
              <a:rPr lang="ja-JP" altLang="en-US" sz="4400" b="1" dirty="0" smtClean="0">
                <a:solidFill>
                  <a:srgbClr val="000000"/>
                </a:solidFill>
              </a:rPr>
              <a:t>の文法</a:t>
            </a:r>
            <a:endParaRPr lang="en-US" altLang="ja-JP" sz="4400" b="1" dirty="0" smtClean="0">
              <a:solidFill>
                <a:srgbClr val="000000"/>
              </a:solidFill>
            </a:endParaRPr>
          </a:p>
        </p:txBody>
      </p:sp>
      <p:sp>
        <p:nvSpPr>
          <p:cNvPr id="2" name="テキスト ボックス 1"/>
          <p:cNvSpPr txBox="1"/>
          <p:nvPr/>
        </p:nvSpPr>
        <p:spPr>
          <a:xfrm>
            <a:off x="747712" y="743671"/>
            <a:ext cx="7424738" cy="1200329"/>
          </a:xfrm>
          <a:prstGeom prst="rect">
            <a:avLst/>
          </a:prstGeom>
          <a:noFill/>
        </p:spPr>
        <p:txBody>
          <a:bodyPr wrap="square" rtlCol="0">
            <a:spAutoFit/>
          </a:bodyPr>
          <a:lstStyle/>
          <a:p>
            <a:r>
              <a:rPr lang="en-US" altLang="ja-JP" sz="7200" b="1" dirty="0" smtClean="0">
                <a:solidFill>
                  <a:srgbClr val="FF6633"/>
                </a:solidFill>
                <a:latin typeface="Arial Black"/>
                <a:cs typeface="Arial Black"/>
              </a:rPr>
              <a:t>R</a:t>
            </a:r>
            <a:r>
              <a:rPr lang="en-US" altLang="ja-JP" sz="7200" b="1" dirty="0" smtClean="0">
                <a:latin typeface="Arial Black"/>
                <a:cs typeface="Arial Black"/>
              </a:rPr>
              <a:t>uby</a:t>
            </a:r>
            <a:r>
              <a:rPr lang="ja-JP" altLang="en-US" sz="7200" b="1" dirty="0" smtClean="0"/>
              <a:t>は難しい</a:t>
            </a:r>
            <a:r>
              <a:rPr lang="en-US" altLang="ja-JP" sz="7200" b="1" dirty="0" smtClean="0"/>
              <a:t>…</a:t>
            </a:r>
            <a:endParaRPr lang="en-US" altLang="ja-JP" sz="6000" b="1"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923" y="0"/>
            <a:ext cx="10442083" cy="6961389"/>
          </a:xfrm>
          <a:prstGeom prst="rect">
            <a:avLst/>
          </a:prstGeom>
        </p:spPr>
      </p:pic>
      <p:sp>
        <p:nvSpPr>
          <p:cNvPr id="2" name="テキスト ボックス 1"/>
          <p:cNvSpPr txBox="1"/>
          <p:nvPr/>
        </p:nvSpPr>
        <p:spPr>
          <a:xfrm>
            <a:off x="747712" y="764131"/>
            <a:ext cx="7424738" cy="5016758"/>
          </a:xfrm>
          <a:prstGeom prst="rect">
            <a:avLst/>
          </a:prstGeom>
          <a:noFill/>
        </p:spPr>
        <p:txBody>
          <a:bodyPr wrap="square" rtlCol="0">
            <a:spAutoFit/>
          </a:bodyPr>
          <a:lstStyle/>
          <a:p>
            <a:r>
              <a:rPr kumimoji="1" lang="ja-JP" altLang="en-US" sz="8000" b="1" dirty="0" smtClean="0">
                <a:ln w="15875">
                  <a:solidFill>
                    <a:schemeClr val="bg1"/>
                  </a:solidFill>
                </a:ln>
                <a:solidFill>
                  <a:srgbClr val="008000"/>
                </a:solidFill>
              </a:rPr>
              <a:t>盛り上がる</a:t>
            </a:r>
            <a:endParaRPr kumimoji="1" lang="en-US" altLang="ja-JP" sz="8000" b="1" dirty="0" smtClean="0">
              <a:ln w="15875">
                <a:solidFill>
                  <a:schemeClr val="bg1"/>
                </a:solidFill>
              </a:ln>
              <a:solidFill>
                <a:srgbClr val="008000"/>
              </a:solidFill>
            </a:endParaRPr>
          </a:p>
          <a:p>
            <a:r>
              <a:rPr kumimoji="1" lang="ja-JP" altLang="en-US" sz="8000" b="1" dirty="0" smtClean="0">
                <a:ln w="15875">
                  <a:solidFill>
                    <a:schemeClr val="bg1"/>
                  </a:solidFill>
                </a:ln>
                <a:solidFill>
                  <a:srgbClr val="008000"/>
                </a:solidFill>
              </a:rPr>
              <a:t>子供向け</a:t>
            </a:r>
            <a:endParaRPr kumimoji="1" lang="en-US" altLang="ja-JP" sz="8000" b="1" dirty="0" smtClean="0">
              <a:ln w="15875">
                <a:solidFill>
                  <a:schemeClr val="bg1"/>
                </a:solidFill>
              </a:ln>
              <a:solidFill>
                <a:srgbClr val="008000"/>
              </a:solidFill>
            </a:endParaRPr>
          </a:p>
          <a:p>
            <a:r>
              <a:rPr kumimoji="1" lang="ja-JP" altLang="en-US" sz="8000" b="1" dirty="0" smtClean="0">
                <a:ln w="15875">
                  <a:solidFill>
                    <a:schemeClr val="bg1"/>
                  </a:solidFill>
                </a:ln>
                <a:solidFill>
                  <a:srgbClr val="008000"/>
                </a:solidFill>
              </a:rPr>
              <a:t>プログラミング教育</a:t>
            </a:r>
            <a:endParaRPr lang="en-US" altLang="ja-JP" sz="6600" b="1" dirty="0" smtClean="0">
              <a:ln w="15875">
                <a:solidFill>
                  <a:schemeClr val="bg1"/>
                </a:solidFill>
              </a:ln>
              <a:solidFill>
                <a:srgbClr val="008000"/>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262" y="663677"/>
            <a:ext cx="7424738" cy="2585323"/>
          </a:xfrm>
          <a:prstGeom prst="rect">
            <a:avLst/>
          </a:prstGeom>
          <a:noFill/>
        </p:spPr>
        <p:txBody>
          <a:bodyPr wrap="square" rtlCol="0">
            <a:spAutoFit/>
          </a:bodyPr>
          <a:lstStyle/>
          <a:p>
            <a:pPr algn="ctr"/>
            <a:r>
              <a:rPr lang="ja-JP" altLang="en-US" sz="5400" b="1" dirty="0" smtClean="0">
                <a:solidFill>
                  <a:srgbClr val="FF6432"/>
                </a:solidFill>
              </a:rPr>
              <a:t>難</a:t>
            </a:r>
            <a:r>
              <a:rPr lang="ja-JP" altLang="en-US" sz="5400" b="1" dirty="0" smtClean="0"/>
              <a:t>しいはずのプログラミング教室が世界中で開催されている？？？</a:t>
            </a:r>
            <a:endParaRPr lang="en-US" altLang="ja-JP" sz="6000" b="1" dirty="0">
              <a:solidFill>
                <a:srgbClr val="FF6432"/>
              </a:solidFill>
            </a:endParaRPr>
          </a:p>
        </p:txBody>
      </p:sp>
      <p:sp>
        <p:nvSpPr>
          <p:cNvPr id="16" name="テキスト ボックス 15"/>
          <p:cNvSpPr txBox="1"/>
          <p:nvPr/>
        </p:nvSpPr>
        <p:spPr>
          <a:xfrm>
            <a:off x="755786" y="4124922"/>
            <a:ext cx="7424738" cy="1754327"/>
          </a:xfrm>
          <a:prstGeom prst="rect">
            <a:avLst/>
          </a:prstGeom>
          <a:noFill/>
        </p:spPr>
        <p:txBody>
          <a:bodyPr wrap="square" rtlCol="0">
            <a:spAutoFit/>
          </a:bodyPr>
          <a:lstStyle/>
          <a:p>
            <a:pPr algn="ctr"/>
            <a:r>
              <a:rPr lang="ja-JP" altLang="en-US" sz="5400" b="1" dirty="0" smtClean="0">
                <a:solidFill>
                  <a:srgbClr val="FF6432"/>
                </a:solidFill>
              </a:rPr>
              <a:t>すばらしい教材と</a:t>
            </a:r>
            <a:r>
              <a:rPr lang="en-US" altLang="ja-JP" sz="5400" b="1" dirty="0">
                <a:solidFill>
                  <a:srgbClr val="FF6432"/>
                </a:solidFill>
              </a:rPr>
              <a:t/>
            </a:r>
            <a:br>
              <a:rPr lang="en-US" altLang="ja-JP" sz="5400" b="1" dirty="0">
                <a:solidFill>
                  <a:srgbClr val="FF6432"/>
                </a:solidFill>
              </a:rPr>
            </a:br>
            <a:r>
              <a:rPr lang="ja-JP" altLang="en-US" sz="5400" b="1" dirty="0" smtClean="0">
                <a:solidFill>
                  <a:srgbClr val="FF6432"/>
                </a:solidFill>
              </a:rPr>
              <a:t>ツールがある</a:t>
            </a:r>
            <a:endParaRPr lang="en-US" altLang="ja-JP" sz="6000" b="1"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37315</TotalTime>
  <Words>1435</Words>
  <Application>Microsoft Macintosh PowerPoint</Application>
  <PresentationFormat>画面に合わせる (4:3)</PresentationFormat>
  <Paragraphs>236</Paragraphs>
  <Slides>33</Slides>
  <Notes>33</Notes>
  <HiddenSlides>0</HiddenSlides>
  <MMClips>0</MMClip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Office テーマ</vt:lpstr>
      <vt:lpstr>KIDS, RUBY, FUN!</vt:lpstr>
      <vt:lpstr>小学3年生から使えるRubyのビジュアルプログラミングエディタ『スモウルビー』と、 それを活用した任意団体『Rubyプログラミング少年団』</vt:lpstr>
      <vt:lpstr>PowerPoint プレゼンテーション</vt:lpstr>
      <vt:lpstr>松江市 中学生Ｒｕｂｙ教室 （2008年〜）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816</cp:revision>
  <cp:lastPrinted>2014-11-16T02:09:49Z</cp:lastPrinted>
  <dcterms:created xsi:type="dcterms:W3CDTF">2014-09-17T02:10:41Z</dcterms:created>
  <dcterms:modified xsi:type="dcterms:W3CDTF">2015-03-09T11:59:25Z</dcterms:modified>
</cp:coreProperties>
</file>